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62" r:id="rId5"/>
    <p:sldId id="258" r:id="rId6"/>
    <p:sldId id="259" r:id="rId7"/>
    <p:sldId id="260" r:id="rId8"/>
    <p:sldId id="261" r:id="rId9"/>
    <p:sldId id="263" r:id="rId10"/>
    <p:sldId id="294" r:id="rId11"/>
    <p:sldId id="291" r:id="rId12"/>
    <p:sldId id="292" r:id="rId13"/>
    <p:sldId id="295" r:id="rId14"/>
    <p:sldId id="293" r:id="rId15"/>
    <p:sldId id="264" r:id="rId16"/>
    <p:sldId id="265" r:id="rId17"/>
    <p:sldId id="266" r:id="rId18"/>
    <p:sldId id="269" r:id="rId19"/>
    <p:sldId id="256" r:id="rId20"/>
    <p:sldId id="257" r:id="rId21"/>
    <p:sldId id="267" r:id="rId22"/>
    <p:sldId id="268" r:id="rId23"/>
    <p:sldId id="270" r:id="rId24"/>
    <p:sldId id="271" r:id="rId25"/>
    <p:sldId id="290" r:id="rId26"/>
    <p:sldId id="275" r:id="rId27"/>
    <p:sldId id="276" r:id="rId28"/>
    <p:sldId id="277" r:id="rId29"/>
    <p:sldId id="278" r:id="rId30"/>
    <p:sldId id="279" r:id="rId31"/>
    <p:sldId id="272" r:id="rId32"/>
    <p:sldId id="280" r:id="rId33"/>
    <p:sldId id="281" r:id="rId34"/>
    <p:sldId id="282" r:id="rId35"/>
    <p:sldId id="283" r:id="rId36"/>
    <p:sldId id="284" r:id="rId37"/>
    <p:sldId id="285" r:id="rId38"/>
    <p:sldId id="286" r:id="rId39"/>
    <p:sldId id="287" r:id="rId40"/>
    <p:sldId id="288" r:id="rId41"/>
    <p:sldId id="289" r:id="rId42"/>
    <p:sldId id="273" r:id="rId43"/>
    <p:sldId id="274"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6192" autoAdjust="0"/>
  </p:normalViewPr>
  <p:slideViewPr>
    <p:cSldViewPr snapToGrid="0">
      <p:cViewPr varScale="1">
        <p:scale>
          <a:sx n="47" d="100"/>
          <a:sy n="47" d="100"/>
        </p:scale>
        <p:origin x="-562" y="-86"/>
      </p:cViewPr>
      <p:guideLst>
        <p:guide orient="horz" pos="2160"/>
        <p:guide pos="2880"/>
      </p:guideLst>
    </p:cSldViewPr>
  </p:slideViewPr>
  <p:outlineViewPr>
    <p:cViewPr>
      <p:scale>
        <a:sx n="33" d="100"/>
        <a:sy n="33" d="100"/>
      </p:scale>
      <p:origin x="0" y="-61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B47AA-B8BF-40B8-B991-1B272466F125}" type="datetimeFigureOut">
              <a:rPr lang="en-US" smtClean="0"/>
              <a:t>12/16/2019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6FAF5-A70F-4751-85D2-5477E1DFAAC7}" type="slidenum">
              <a:rPr lang="en-US" smtClean="0"/>
              <a:t>‹#›</a:t>
            </a:fld>
            <a:endParaRPr lang="en-US"/>
          </a:p>
        </p:txBody>
      </p:sp>
    </p:spTree>
    <p:extLst>
      <p:ext uri="{BB962C8B-B14F-4D97-AF65-F5344CB8AC3E}">
        <p14:creationId xmlns:p14="http://schemas.microsoft.com/office/powerpoint/2010/main" val="21196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Added resources: includes: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events, publications, CPBM Committee documents, state DOT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TPM Now! video series of TPM leaders and practitioners – includes Tim Henkel, Carlos </a:t>
            </a:r>
            <a:r>
              <a:rPr lang="en-US" dirty="0" err="1"/>
              <a:t>Braceras</a:t>
            </a:r>
            <a:r>
              <a:rPr lang="en-US" dirty="0"/>
              <a:t>, Julie Lorenz, more coming soon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Private TPM member page includes content for pooled fund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Calendar of TPM deadlines related to target setting and reporting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18C202B-4E6A-A641-B78C-1E73F5FE4DA3}" type="slidenum">
              <a:rPr lang="en-US" smtClean="0"/>
              <a:t>23</a:t>
            </a:fld>
            <a:endParaRPr lang="en-US"/>
          </a:p>
        </p:txBody>
      </p:sp>
    </p:spTree>
    <p:extLst>
      <p:ext uri="{BB962C8B-B14F-4D97-AF65-F5344CB8AC3E}">
        <p14:creationId xmlns:p14="http://schemas.microsoft.com/office/powerpoint/2010/main" val="401424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One resource provided on portal is MODAT. </a:t>
            </a:r>
            <a:r>
              <a:rPr lang="en-US" dirty="0"/>
              <a:t>It is a free web-based tool </a:t>
            </a:r>
            <a:r>
              <a:rPr lang="en-US" dirty="0">
                <a:latin typeface="+mn-lt"/>
              </a:rPr>
              <a:t>developed through NCHRP project 08-103 </a:t>
            </a:r>
            <a:r>
              <a:rPr lang="en-US" dirty="0"/>
              <a:t>to assist in trade off decision-making.</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Through the pooled fund, an excel-based tool was converted into a web-based tool that is available to all agencies.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Structured approach for choosing between a set of alternatives considering multiple objectives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Approach for supporting TPM Framework Area 4.2 – Programming Across Program Areas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FHWA TPM TAP used the tool as a part of their workshop series.</a:t>
            </a:r>
            <a:endParaRPr lang="en-US" dirty="0"/>
          </a:p>
        </p:txBody>
      </p:sp>
      <p:sp>
        <p:nvSpPr>
          <p:cNvPr id="4" name="Slide Number Placeholder 3"/>
          <p:cNvSpPr>
            <a:spLocks noGrp="1"/>
          </p:cNvSpPr>
          <p:nvPr>
            <p:ph type="sldNum" sz="quarter" idx="5"/>
          </p:nvPr>
        </p:nvSpPr>
        <p:spPr/>
        <p:txBody>
          <a:bodyPr/>
          <a:lstStyle/>
          <a:p>
            <a:fld id="{F18C202B-4E6A-A641-B78C-1E73F5FE4DA3}" type="slidenum">
              <a:rPr lang="en-US" smtClean="0"/>
              <a:t>24</a:t>
            </a:fld>
            <a:endParaRPr lang="en-US"/>
          </a:p>
        </p:txBody>
      </p:sp>
    </p:spTree>
    <p:extLst>
      <p:ext uri="{BB962C8B-B14F-4D97-AF65-F5344CB8AC3E}">
        <p14:creationId xmlns:p14="http://schemas.microsoft.com/office/powerpoint/2010/main" val="108948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Monthly TPM Newsletter to share features highlights of recent accomplishments, news, a spotlight on TPM practice, and action items, survey question of the month!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Quarterly informational webinars with members – next webinar is </a:t>
            </a:r>
            <a:r>
              <a:rPr lang="en-US" sz="1200" b="1" i="0" u="none" strike="noStrike" kern="1200" dirty="0">
                <a:solidFill>
                  <a:schemeClr val="tx1"/>
                </a:solidFill>
                <a:effectLst/>
                <a:latin typeface="+mn-lt"/>
                <a:ea typeface="+mn-ea"/>
                <a:cs typeface="+mn-cs"/>
              </a:rPr>
              <a:t>January 23rd 2020 – 2PM EST</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F18C202B-4E6A-A641-B78C-1E73F5FE4DA3}" type="slidenum">
              <a:rPr lang="en-US" smtClean="0"/>
              <a:t>25</a:t>
            </a:fld>
            <a:endParaRPr lang="en-US"/>
          </a:p>
        </p:txBody>
      </p:sp>
    </p:spTree>
    <p:extLst>
      <p:ext uri="{BB962C8B-B14F-4D97-AF65-F5344CB8AC3E}">
        <p14:creationId xmlns:p14="http://schemas.microsoft.com/office/powerpoint/2010/main" val="298682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peer exchange was held in St. Paul, Minnesota on November 14-15, 2019.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Included 35 participants from 22 member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2019 Transportation Performance Management (TPM) Pooled Fund Peer Exchange focused on how transportation agencies are implementing TPM in their agencies in light of federal requirements and to advance TPM and performance-based planning and programming (PBPP) practice. The purpose of the peer exchange was to provide participants an opportunity to share their experiences implementing TPM and to discuss related best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Results will be published soon in a Peer Exchange Report, which will be published to the TPM Pooled Fund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18C202B-4E6A-A641-B78C-1E73F5FE4DA3}" type="slidenum">
              <a:rPr lang="en-US" smtClean="0"/>
              <a:t>26</a:t>
            </a:fld>
            <a:endParaRPr lang="en-US"/>
          </a:p>
        </p:txBody>
      </p:sp>
    </p:spTree>
    <p:extLst>
      <p:ext uri="{BB962C8B-B14F-4D97-AF65-F5344CB8AC3E}">
        <p14:creationId xmlns:p14="http://schemas.microsoft.com/office/powerpoint/2010/main" val="3564978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part of the event, the participating agencies prioritized the TPM implementation initiatives of supporting entities such as FHWA, AASHTO, the Association of Municipal Planning Organizations (AMPO), and Transportation Research Board (TRB). The peer exchange was organized around the following core activities:</a:t>
            </a:r>
          </a:p>
          <a:p>
            <a:pPr marL="171450" lvl="0"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1" dirty="0"/>
              <a:t>Share the experience</a:t>
            </a:r>
            <a:r>
              <a:rPr lang="en-US" dirty="0"/>
              <a:t> of recent TPM implementation, including the best examples of how the TPM has led to advancement in the organization and with partner organizations</a:t>
            </a:r>
          </a:p>
          <a:p>
            <a:pPr marL="628650" lvl="1" indent="-171450">
              <a:buFont typeface="Arial" panose="020B0604020202020204" pitchFamily="34" charset="0"/>
              <a:buChar char="•"/>
            </a:pPr>
            <a:r>
              <a:rPr lang="en-US" b="1" dirty="0"/>
              <a:t>Discuss performance based planning and programming </a:t>
            </a:r>
            <a:r>
              <a:rPr lang="en-US" dirty="0"/>
              <a:t>resources and federal requirements</a:t>
            </a:r>
          </a:p>
          <a:p>
            <a:pPr marL="628650" lvl="1" indent="-171450">
              <a:buFont typeface="Arial" panose="020B0604020202020204" pitchFamily="34" charset="0"/>
              <a:buChar char="•"/>
            </a:pPr>
            <a:r>
              <a:rPr lang="en-US" b="1" dirty="0"/>
              <a:t>Discuss the ingredients</a:t>
            </a:r>
            <a:r>
              <a:rPr lang="en-US" dirty="0"/>
              <a:t> for good TPM implementation, including communication challenges, noteworthy practices and lessons learned</a:t>
            </a:r>
          </a:p>
          <a:p>
            <a:pPr marL="628650" lvl="1" indent="-171450">
              <a:buFont typeface="Arial" panose="020B0604020202020204" pitchFamily="34" charset="0"/>
              <a:buChar char="•"/>
            </a:pPr>
            <a:r>
              <a:rPr lang="en-US" b="1" dirty="0"/>
              <a:t>Develop a vision</a:t>
            </a:r>
            <a:r>
              <a:rPr lang="en-US" dirty="0"/>
              <a:t> of what the next generation of TPM will look like</a:t>
            </a:r>
          </a:p>
          <a:p>
            <a:pPr marL="628650" lvl="1" indent="-171450">
              <a:buFont typeface="Arial" panose="020B0604020202020204" pitchFamily="34" charset="0"/>
              <a:buChar char="•"/>
            </a:pPr>
            <a:r>
              <a:rPr lang="en-US" b="1" dirty="0"/>
              <a:t>Prioritize initiatives</a:t>
            </a:r>
            <a:r>
              <a:rPr lang="en-US" dirty="0"/>
              <a:t> for future TPM activities for the TPM Pooled Fund, FHWA, AASHTO, AMPO, and TRB to undertake</a:t>
            </a:r>
          </a:p>
          <a:p>
            <a:endParaRPr lang="en-US" dirty="0"/>
          </a:p>
        </p:txBody>
      </p:sp>
      <p:sp>
        <p:nvSpPr>
          <p:cNvPr id="4" name="Slide Number Placeholder 3"/>
          <p:cNvSpPr>
            <a:spLocks noGrp="1"/>
          </p:cNvSpPr>
          <p:nvPr>
            <p:ph type="sldNum" sz="quarter" idx="5"/>
          </p:nvPr>
        </p:nvSpPr>
        <p:spPr/>
        <p:txBody>
          <a:bodyPr/>
          <a:lstStyle/>
          <a:p>
            <a:fld id="{F18C202B-4E6A-A641-B78C-1E73F5FE4DA3}" type="slidenum">
              <a:rPr lang="en-US" smtClean="0"/>
              <a:t>27</a:t>
            </a:fld>
            <a:endParaRPr lang="en-US"/>
          </a:p>
        </p:txBody>
      </p:sp>
    </p:spTree>
    <p:extLst>
      <p:ext uri="{BB962C8B-B14F-4D97-AF65-F5344CB8AC3E}">
        <p14:creationId xmlns:p14="http://schemas.microsoft.com/office/powerpoint/2010/main" val="3366618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A39B13-B813-4A6B-BAC7-76DF3115DC2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309140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9B13-B813-4A6B-BAC7-76DF3115DC2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296574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9B13-B813-4A6B-BAC7-76DF3115DC2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380144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A39B13-B813-4A6B-BAC7-76DF3115DC2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289806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A39B13-B813-4A6B-BAC7-76DF3115DC21}"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407484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A39B13-B813-4A6B-BAC7-76DF3115DC2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148828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A39B13-B813-4A6B-BAC7-76DF3115DC21}"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56216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A39B13-B813-4A6B-BAC7-76DF3115DC21}"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271552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39B13-B813-4A6B-BAC7-76DF3115DC21}"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300400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A39B13-B813-4A6B-BAC7-76DF3115DC2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6854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A39B13-B813-4A6B-BAC7-76DF3115DC21}"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0CACE-7BBD-41FA-892C-83379FA96604}" type="slidenum">
              <a:rPr lang="en-US" smtClean="0"/>
              <a:t>‹#›</a:t>
            </a:fld>
            <a:endParaRPr lang="en-US"/>
          </a:p>
        </p:txBody>
      </p:sp>
    </p:spTree>
    <p:extLst>
      <p:ext uri="{BB962C8B-B14F-4D97-AF65-F5344CB8AC3E}">
        <p14:creationId xmlns:p14="http://schemas.microsoft.com/office/powerpoint/2010/main" val="424565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39B13-B813-4A6B-BAC7-76DF3115DC21}" type="datetimeFigureOut">
              <a:rPr lang="en-US" smtClean="0"/>
              <a:t>12/16/2019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0CACE-7BBD-41FA-892C-83379FA96604}" type="slidenum">
              <a:rPr lang="en-US" smtClean="0"/>
              <a:t>‹#›</a:t>
            </a:fld>
            <a:endParaRPr lang="en-US"/>
          </a:p>
        </p:txBody>
      </p:sp>
    </p:spTree>
    <p:extLst>
      <p:ext uri="{BB962C8B-B14F-4D97-AF65-F5344CB8AC3E}">
        <p14:creationId xmlns:p14="http://schemas.microsoft.com/office/powerpoint/2010/main" val="1864034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tamarap.haas@state.nm.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Committee Overview</a:t>
            </a:r>
            <a:endParaRPr lang="en-US" dirty="0"/>
          </a:p>
        </p:txBody>
      </p:sp>
      <p:sp>
        <p:nvSpPr>
          <p:cNvPr id="3" name="Subtitle 2"/>
          <p:cNvSpPr>
            <a:spLocks noGrp="1"/>
          </p:cNvSpPr>
          <p:nvPr>
            <p:ph type="subTitle" idx="1"/>
          </p:nvPr>
        </p:nvSpPr>
        <p:spPr/>
        <p:txBody>
          <a:bodyPr/>
          <a:lstStyle/>
          <a:p>
            <a:r>
              <a:rPr lang="en-US" dirty="0" smtClean="0"/>
              <a:t>Tim Henkel</a:t>
            </a:r>
            <a:endParaRPr lang="en-US" dirty="0"/>
          </a:p>
        </p:txBody>
      </p:sp>
    </p:spTree>
    <p:extLst>
      <p:ext uri="{BB962C8B-B14F-4D97-AF65-F5344CB8AC3E}">
        <p14:creationId xmlns:p14="http://schemas.microsoft.com/office/powerpoint/2010/main" val="336882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782" y="0"/>
            <a:ext cx="8869486" cy="6858000"/>
          </a:xfrm>
          <a:prstGeom prst="rect">
            <a:avLst/>
          </a:prstGeom>
        </p:spPr>
      </p:pic>
      <p:sp>
        <p:nvSpPr>
          <p:cNvPr id="5" name="TextBox 4"/>
          <p:cNvSpPr txBox="1"/>
          <p:nvPr/>
        </p:nvSpPr>
        <p:spPr>
          <a:xfrm>
            <a:off x="4690872" y="4033165"/>
            <a:ext cx="3063240" cy="1200329"/>
          </a:xfrm>
          <a:prstGeom prst="rect">
            <a:avLst/>
          </a:prstGeom>
          <a:noFill/>
        </p:spPr>
        <p:txBody>
          <a:bodyPr wrap="square" rtlCol="0">
            <a:spAutoFit/>
          </a:bodyPr>
          <a:lstStyle/>
          <a:p>
            <a:r>
              <a:rPr lang="en-US" sz="1200" b="1" dirty="0" smtClean="0">
                <a:solidFill>
                  <a:srgbClr val="FF0000"/>
                </a:solidFill>
              </a:rPr>
              <a:t>If you forget to add them to your calendar at the time of registration, you also get an email and can do the same thing!</a:t>
            </a:r>
          </a:p>
          <a:p>
            <a:endParaRPr lang="en-US" sz="1200" b="1" dirty="0">
              <a:solidFill>
                <a:srgbClr val="FF0000"/>
              </a:solidFill>
            </a:endParaRPr>
          </a:p>
          <a:p>
            <a:r>
              <a:rPr lang="en-US" sz="1200" b="1" dirty="0" smtClean="0">
                <a:solidFill>
                  <a:srgbClr val="FF0000"/>
                </a:solidFill>
              </a:rPr>
              <a:t>NOTE: The email comes from </a:t>
            </a:r>
            <a:r>
              <a:rPr lang="en-US" sz="1200" b="1" dirty="0" err="1" smtClean="0">
                <a:solidFill>
                  <a:srgbClr val="FF0000"/>
                </a:solidFill>
              </a:rPr>
              <a:t>GotoWebinar</a:t>
            </a:r>
            <a:r>
              <a:rPr lang="en-US" sz="1200" b="1" dirty="0" smtClean="0">
                <a:solidFill>
                  <a:srgbClr val="FF0000"/>
                </a:solidFill>
              </a:rPr>
              <a:t> and not Matt Hardy!</a:t>
            </a:r>
          </a:p>
        </p:txBody>
      </p:sp>
      <p:cxnSp>
        <p:nvCxnSpPr>
          <p:cNvPr id="6" name="Straight Arrow Connector 5"/>
          <p:cNvCxnSpPr/>
          <p:nvPr/>
        </p:nvCxnSpPr>
        <p:spPr>
          <a:xfrm flipV="1">
            <a:off x="2852928" y="4379976"/>
            <a:ext cx="1837944" cy="1865376"/>
          </a:xfrm>
          <a:prstGeom prst="straightConnector1">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74320" y="6016752"/>
            <a:ext cx="2578608"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5" idx="6"/>
          </p:cNvCxnSpPr>
          <p:nvPr/>
        </p:nvCxnSpPr>
        <p:spPr>
          <a:xfrm>
            <a:off x="3493007" y="1508760"/>
            <a:ext cx="1197865" cy="3465576"/>
          </a:xfrm>
          <a:prstGeom prst="straightConnector1">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99014" y="1380744"/>
            <a:ext cx="2993993" cy="25603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658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768096"/>
            <a:ext cx="9144000" cy="5409762"/>
          </a:xfrm>
          <a:prstGeom prst="rect">
            <a:avLst/>
          </a:prstGeom>
        </p:spPr>
      </p:pic>
      <p:sp>
        <p:nvSpPr>
          <p:cNvPr id="5" name="TextBox 4"/>
          <p:cNvSpPr txBox="1"/>
          <p:nvPr/>
        </p:nvSpPr>
        <p:spPr>
          <a:xfrm>
            <a:off x="5120640" y="4206901"/>
            <a:ext cx="3063240" cy="830997"/>
          </a:xfrm>
          <a:prstGeom prst="rect">
            <a:avLst/>
          </a:prstGeom>
          <a:noFill/>
        </p:spPr>
        <p:txBody>
          <a:bodyPr wrap="square" rtlCol="0">
            <a:spAutoFit/>
          </a:bodyPr>
          <a:lstStyle/>
          <a:p>
            <a:r>
              <a:rPr lang="en-US" sz="1200" b="1" dirty="0" smtClean="0">
                <a:solidFill>
                  <a:srgbClr val="FF0000"/>
                </a:solidFill>
              </a:rPr>
              <a:t>This is the calendar appointment as it appears once you “Add it” Outlook.</a:t>
            </a:r>
          </a:p>
          <a:p>
            <a:endParaRPr lang="en-US" sz="1200" b="1" dirty="0">
              <a:solidFill>
                <a:srgbClr val="FF0000"/>
              </a:solidFill>
            </a:endParaRPr>
          </a:p>
          <a:p>
            <a:r>
              <a:rPr lang="en-US" sz="1200" b="1" dirty="0" smtClean="0">
                <a:solidFill>
                  <a:srgbClr val="FF0000"/>
                </a:solidFill>
              </a:rPr>
              <a:t>DON’T FORGET TO SAVE IT!</a:t>
            </a:r>
          </a:p>
        </p:txBody>
      </p:sp>
      <p:cxnSp>
        <p:nvCxnSpPr>
          <p:cNvPr id="6" name="Straight Arrow Connector 5"/>
          <p:cNvCxnSpPr>
            <a:stCxn id="7" idx="6"/>
          </p:cNvCxnSpPr>
          <p:nvPr/>
        </p:nvCxnSpPr>
        <p:spPr>
          <a:xfrm>
            <a:off x="466344" y="1618488"/>
            <a:ext cx="4654296" cy="3282696"/>
          </a:xfrm>
          <a:prstGeom prst="straightConnector1">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3152" y="1124712"/>
            <a:ext cx="393192" cy="9875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979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FHWA Update</a:t>
            </a:r>
            <a:endParaRPr lang="en-US" dirty="0"/>
          </a:p>
        </p:txBody>
      </p:sp>
      <p:sp>
        <p:nvSpPr>
          <p:cNvPr id="5" name="Subtitle 4"/>
          <p:cNvSpPr>
            <a:spLocks noGrp="1"/>
          </p:cNvSpPr>
          <p:nvPr>
            <p:ph type="subTitle" idx="1"/>
          </p:nvPr>
        </p:nvSpPr>
        <p:spPr/>
        <p:txBody>
          <a:bodyPr/>
          <a:lstStyle/>
          <a:p>
            <a:r>
              <a:rPr lang="en-US" dirty="0" smtClean="0"/>
              <a:t>Susanna Hughes-Reck</a:t>
            </a:r>
            <a:endParaRPr lang="en-US" dirty="0"/>
          </a:p>
        </p:txBody>
      </p:sp>
    </p:spTree>
    <p:extLst>
      <p:ext uri="{BB962C8B-B14F-4D97-AF65-F5344CB8AC3E}">
        <p14:creationId xmlns:p14="http://schemas.microsoft.com/office/powerpoint/2010/main" val="246542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FHWA PM3 GIS Tool Demonstration</a:t>
            </a:r>
            <a:endParaRPr lang="en-US" dirty="0"/>
          </a:p>
        </p:txBody>
      </p:sp>
      <p:sp>
        <p:nvSpPr>
          <p:cNvPr id="5" name="Subtitle 4"/>
          <p:cNvSpPr>
            <a:spLocks noGrp="1"/>
          </p:cNvSpPr>
          <p:nvPr>
            <p:ph type="subTitle" idx="1"/>
          </p:nvPr>
        </p:nvSpPr>
        <p:spPr/>
        <p:txBody>
          <a:bodyPr/>
          <a:lstStyle/>
          <a:p>
            <a:r>
              <a:rPr lang="en-US" dirty="0" smtClean="0"/>
              <a:t>Michael Nesbitt</a:t>
            </a:r>
            <a:endParaRPr lang="en-US" dirty="0"/>
          </a:p>
        </p:txBody>
      </p:sp>
    </p:spTree>
    <p:extLst>
      <p:ext uri="{BB962C8B-B14F-4D97-AF65-F5344CB8AC3E}">
        <p14:creationId xmlns:p14="http://schemas.microsoft.com/office/powerpoint/2010/main" val="422894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Subcommittee Updates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1539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Management Subcommittee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Leadership</a:t>
            </a:r>
          </a:p>
          <a:p>
            <a:pPr lvl="1"/>
            <a:r>
              <a:rPr lang="en-US" dirty="0" smtClean="0"/>
              <a:t>Matt Haubrich, Iowa DOT</a:t>
            </a:r>
          </a:p>
          <a:p>
            <a:pPr lvl="1"/>
            <a:r>
              <a:rPr lang="en-US" dirty="0" smtClean="0"/>
              <a:t>Martin Kidner, Wyoming DOT</a:t>
            </a:r>
          </a:p>
          <a:p>
            <a:r>
              <a:rPr lang="en-US" dirty="0" smtClean="0"/>
              <a:t>Meetings</a:t>
            </a:r>
          </a:p>
          <a:p>
            <a:pPr lvl="1"/>
            <a:r>
              <a:rPr lang="en-US" dirty="0" smtClean="0"/>
              <a:t>First Friday at 10:00am EASTERN</a:t>
            </a:r>
          </a:p>
          <a:p>
            <a:pPr lvl="1"/>
            <a:r>
              <a:rPr lang="en-US" dirty="0" smtClean="0"/>
              <a:t>Looking to move to later time to accommodate West Coast</a:t>
            </a:r>
          </a:p>
          <a:p>
            <a:r>
              <a:rPr lang="en-US" dirty="0" smtClean="0"/>
              <a:t>Activities</a:t>
            </a:r>
          </a:p>
          <a:p>
            <a:pPr lvl="1"/>
            <a:r>
              <a:rPr lang="en-US" dirty="0" smtClean="0"/>
              <a:t>Research Projects (Development to Implementation)</a:t>
            </a:r>
          </a:p>
          <a:p>
            <a:pPr lvl="1"/>
            <a:r>
              <a:rPr lang="en-US" dirty="0" smtClean="0"/>
              <a:t>Professional Development and Capacity Building</a:t>
            </a:r>
          </a:p>
          <a:p>
            <a:pPr lvl="1"/>
            <a:r>
              <a:rPr lang="en-US" dirty="0" smtClean="0"/>
              <a:t>Policy and Regulations</a:t>
            </a:r>
          </a:p>
          <a:p>
            <a:pPr lvl="1"/>
            <a:r>
              <a:rPr lang="en-US" dirty="0"/>
              <a:t>Joint activities with the TRB Asset Management </a:t>
            </a:r>
            <a:r>
              <a:rPr lang="en-US" dirty="0" smtClean="0"/>
              <a:t>Committee</a:t>
            </a:r>
          </a:p>
          <a:p>
            <a:pPr lvl="1"/>
            <a:r>
              <a:rPr lang="en-US" dirty="0" smtClean="0"/>
              <a:t>July 2020: 13</a:t>
            </a:r>
            <a:r>
              <a:rPr lang="en-US" baseline="30000" dirty="0" smtClean="0"/>
              <a:t>th</a:t>
            </a:r>
            <a:r>
              <a:rPr lang="en-US" dirty="0" smtClean="0"/>
              <a:t> National TAM Conference</a:t>
            </a:r>
          </a:p>
          <a:p>
            <a:r>
              <a:rPr lang="en-US" dirty="0" smtClean="0"/>
              <a:t>Membership</a:t>
            </a:r>
          </a:p>
          <a:p>
            <a:pPr lvl="1"/>
            <a:r>
              <a:rPr lang="en-US" dirty="0" smtClean="0"/>
              <a:t>Would like one person from each state to participate</a:t>
            </a:r>
            <a:endParaRPr lang="en-US" dirty="0"/>
          </a:p>
          <a:p>
            <a:pPr lvl="1"/>
            <a:endParaRPr lang="en-US" dirty="0" smtClean="0"/>
          </a:p>
        </p:txBody>
      </p:sp>
    </p:spTree>
    <p:extLst>
      <p:ext uri="{BB962C8B-B14F-4D97-AF65-F5344CB8AC3E}">
        <p14:creationId xmlns:p14="http://schemas.microsoft.com/office/powerpoint/2010/main" val="119614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Management Subcommittee</a:t>
            </a:r>
          </a:p>
        </p:txBody>
      </p:sp>
      <p:sp>
        <p:nvSpPr>
          <p:cNvPr id="3" name="Subtitle 2"/>
          <p:cNvSpPr>
            <a:spLocks noGrp="1"/>
          </p:cNvSpPr>
          <p:nvPr>
            <p:ph idx="1"/>
          </p:nvPr>
        </p:nvSpPr>
        <p:spPr/>
        <p:txBody>
          <a:bodyPr>
            <a:normAutofit fontScale="62500" lnSpcReduction="20000"/>
          </a:bodyPr>
          <a:lstStyle/>
          <a:p>
            <a:pPr lvl="0"/>
            <a:r>
              <a:rPr lang="en-US" dirty="0" smtClean="0"/>
              <a:t>Co-chairs: Deanna Belden and Charlie Purcell</a:t>
            </a:r>
          </a:p>
          <a:p>
            <a:pPr lvl="0"/>
            <a:r>
              <a:rPr lang="en-US" dirty="0" smtClean="0"/>
              <a:t>Mission:</a:t>
            </a:r>
          </a:p>
          <a:p>
            <a:pPr lvl="1"/>
            <a:r>
              <a:rPr lang="en-US" dirty="0" smtClean="0"/>
              <a:t>Help agencies achieve organizational excellence and advance the practice of performance excellence by identifying, analyzing and sharing information to improve organizational performance at the strategic, tactical and operational levels of the organization.</a:t>
            </a:r>
          </a:p>
          <a:p>
            <a:pPr lvl="0"/>
            <a:r>
              <a:rPr lang="en-US" dirty="0" smtClean="0"/>
              <a:t>Goals:</a:t>
            </a:r>
          </a:p>
          <a:p>
            <a:pPr lvl="1"/>
            <a:r>
              <a:rPr lang="en-US" dirty="0" smtClean="0"/>
              <a:t>Assist agencies to achieve strategic goals in the most effective and efficient way.</a:t>
            </a:r>
          </a:p>
          <a:p>
            <a:pPr lvl="1"/>
            <a:r>
              <a:rPr lang="en-US" dirty="0" smtClean="0"/>
              <a:t>Examine and share effective organizational models, leadership structures and competencies used to monitor, respond to and implement organizational improvement.</a:t>
            </a:r>
          </a:p>
          <a:p>
            <a:pPr lvl="1"/>
            <a:r>
              <a:rPr lang="en-US" dirty="0" smtClean="0"/>
              <a:t>Provide agencies with best practices in the application of process/quality improvement tools and methodologies. </a:t>
            </a:r>
          </a:p>
          <a:p>
            <a:pPr lvl="0"/>
            <a:r>
              <a:rPr lang="en-US" dirty="0" smtClean="0"/>
              <a:t>Activities:</a:t>
            </a:r>
          </a:p>
          <a:p>
            <a:pPr lvl="1"/>
            <a:r>
              <a:rPr lang="en-US" dirty="0" smtClean="0"/>
              <a:t>Activity 1, Process Improvement – Gary </a:t>
            </a:r>
            <a:r>
              <a:rPr lang="en-US" dirty="0" err="1" smtClean="0"/>
              <a:t>Vansuch</a:t>
            </a:r>
            <a:endParaRPr lang="en-US" dirty="0" smtClean="0"/>
          </a:p>
          <a:p>
            <a:pPr lvl="1"/>
            <a:r>
              <a:rPr lang="en-US" dirty="0" smtClean="0"/>
              <a:t>Activity 2, Informed Decision Making and Communications – Jack Smith</a:t>
            </a:r>
          </a:p>
          <a:p>
            <a:pPr lvl="1"/>
            <a:r>
              <a:rPr lang="en-US" dirty="0" smtClean="0"/>
              <a:t>Activity 3, Research – Michael Nesbitt, FHWA Liaison</a:t>
            </a:r>
          </a:p>
          <a:p>
            <a:pPr lvl="0"/>
            <a:r>
              <a:rPr lang="en-US" dirty="0" smtClean="0"/>
              <a:t>Meetings:</a:t>
            </a:r>
          </a:p>
          <a:p>
            <a:pPr lvl="1"/>
            <a:r>
              <a:rPr lang="en-US" dirty="0" smtClean="0"/>
              <a:t>Joint meetings with TRB ABC20, Standing Committee on Management and Productivity</a:t>
            </a:r>
          </a:p>
          <a:p>
            <a:pPr lvl="1"/>
            <a:r>
              <a:rPr lang="en-US" dirty="0" smtClean="0"/>
              <a:t>3rd Tuesday of the month, 11:00-12:30 Central</a:t>
            </a:r>
          </a:p>
        </p:txBody>
      </p:sp>
    </p:spTree>
    <p:extLst>
      <p:ext uri="{BB962C8B-B14F-4D97-AF65-F5344CB8AC3E}">
        <p14:creationId xmlns:p14="http://schemas.microsoft.com/office/powerpoint/2010/main" val="13021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Risk Management Subcommittee</a:t>
            </a:r>
            <a:endParaRPr lang="en-US" dirty="0"/>
          </a:p>
        </p:txBody>
      </p:sp>
      <p:sp>
        <p:nvSpPr>
          <p:cNvPr id="6" name="Content Placeholder 5"/>
          <p:cNvSpPr>
            <a:spLocks noGrp="1"/>
          </p:cNvSpPr>
          <p:nvPr>
            <p:ph idx="1"/>
          </p:nvPr>
        </p:nvSpPr>
        <p:spPr/>
        <p:txBody>
          <a:bodyPr>
            <a:normAutofit fontScale="92500" lnSpcReduction="20000"/>
          </a:bodyPr>
          <a:lstStyle/>
          <a:p>
            <a:pPr lvl="0"/>
            <a:r>
              <a:rPr lang="en-US" dirty="0" smtClean="0"/>
              <a:t>Leadership:</a:t>
            </a:r>
          </a:p>
          <a:p>
            <a:pPr lvl="1"/>
            <a:r>
              <a:rPr lang="en-US" dirty="0" smtClean="0"/>
              <a:t>Travis McGrath, IA (Chair) and Jean Wallace, MN (Vice)</a:t>
            </a:r>
          </a:p>
          <a:p>
            <a:pPr lvl="0"/>
            <a:r>
              <a:rPr lang="en-US" dirty="0" smtClean="0"/>
              <a:t>Purpose:</a:t>
            </a:r>
          </a:p>
          <a:p>
            <a:pPr lvl="1"/>
            <a:r>
              <a:rPr lang="en-US" dirty="0" smtClean="0"/>
              <a:t>The Subcommittee on Risk Management is intended to advance the state of risk management practice in state DOTs through research and implementation assistance.</a:t>
            </a:r>
          </a:p>
          <a:p>
            <a:pPr lvl="0"/>
            <a:r>
              <a:rPr lang="en-US" dirty="0" smtClean="0"/>
              <a:t>Membership:</a:t>
            </a:r>
          </a:p>
          <a:p>
            <a:pPr lvl="1"/>
            <a:r>
              <a:rPr lang="en-US" dirty="0" smtClean="0"/>
              <a:t>People from FHWA and the following state DOTs are active with SRM:  California, Colorado, Connecticut, Idaho, Illinois, Iowa, Minnesota, New Jersey, New York, Texas, Utah, Vermont, and Wyoming</a:t>
            </a:r>
          </a:p>
          <a:p>
            <a:r>
              <a:rPr lang="en-US" dirty="0" smtClean="0"/>
              <a:t>Meetings</a:t>
            </a:r>
          </a:p>
          <a:p>
            <a:pPr lvl="1"/>
            <a:r>
              <a:rPr lang="en-US" dirty="0" smtClean="0"/>
              <a:t>Second Monday of Even Months at 1:00pm</a:t>
            </a:r>
          </a:p>
        </p:txBody>
      </p:sp>
    </p:spTree>
    <p:extLst>
      <p:ext uri="{BB962C8B-B14F-4D97-AF65-F5344CB8AC3E}">
        <p14:creationId xmlns:p14="http://schemas.microsoft.com/office/powerpoint/2010/main" val="173853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Activities</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US" dirty="0" smtClean="0"/>
              <a:t>Joint meeting in August between TSSR, CTSO, and SRM</a:t>
            </a:r>
          </a:p>
          <a:p>
            <a:pPr lvl="1"/>
            <a:r>
              <a:rPr lang="en-US" dirty="0" smtClean="0"/>
              <a:t>A lot of in interest in risks related to system resiliency and connected/automated vehicles</a:t>
            </a:r>
          </a:p>
          <a:p>
            <a:pPr lvl="1"/>
            <a:r>
              <a:rPr lang="en-US" dirty="0" smtClean="0"/>
              <a:t>Discussions generated ideas for several research problem statements, which we’re pursuing now</a:t>
            </a:r>
          </a:p>
          <a:p>
            <a:pPr lvl="1"/>
            <a:r>
              <a:rPr lang="en-US" dirty="0" smtClean="0"/>
              <a:t>Everyone agreed that research needs to be practical and easily implemented within DOTs</a:t>
            </a:r>
          </a:p>
          <a:p>
            <a:pPr marL="514350" lvl="0" indent="-514350">
              <a:buFont typeface="+mj-lt"/>
              <a:buAutoNum type="arabicPeriod"/>
            </a:pPr>
            <a:r>
              <a:rPr lang="en-US" dirty="0" smtClean="0"/>
              <a:t>We’re launching two new research projects</a:t>
            </a:r>
          </a:p>
          <a:p>
            <a:pPr lvl="1"/>
            <a:r>
              <a:rPr lang="en-US" dirty="0" smtClean="0"/>
              <a:t>NCHRP 20-123(04), Strategic Planning Session and Development of a Risk-Management Research Roadmap.  Status:  the project panel has been selected.  The panel will meet in December to develop and issue the RFP for the project.</a:t>
            </a:r>
          </a:p>
          <a:p>
            <a:pPr lvl="1"/>
            <a:r>
              <a:rPr lang="en-US" dirty="0" smtClean="0"/>
              <a:t>NCHRP 23-09, Scoping Study to Develop the Basis for a Highway Standard to Conduct an All-Hazards Risk and Resilience Analysis.  Status:  the project panel has been selected.  The panel’s first meeting is January 29-30, 2020.</a:t>
            </a:r>
          </a:p>
        </p:txBody>
      </p:sp>
    </p:spTree>
    <p:extLst>
      <p:ext uri="{BB962C8B-B14F-4D97-AF65-F5344CB8AC3E}">
        <p14:creationId xmlns:p14="http://schemas.microsoft.com/office/powerpoint/2010/main" val="284541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Activities (cont.)</a:t>
            </a:r>
            <a:endParaRPr lang="en-US" dirty="0"/>
          </a:p>
        </p:txBody>
      </p:sp>
      <p:sp>
        <p:nvSpPr>
          <p:cNvPr id="3" name="Content Placeholder 2"/>
          <p:cNvSpPr>
            <a:spLocks noGrp="1"/>
          </p:cNvSpPr>
          <p:nvPr>
            <p:ph idx="1"/>
          </p:nvPr>
        </p:nvSpPr>
        <p:spPr/>
        <p:txBody>
          <a:bodyPr>
            <a:normAutofit fontScale="70000" lnSpcReduction="20000"/>
          </a:bodyPr>
          <a:lstStyle/>
          <a:p>
            <a:pPr marL="514350" lvl="0" indent="-514350">
              <a:buFont typeface="+mj-lt"/>
              <a:buAutoNum type="arabicPeriod" startAt="3"/>
            </a:pPr>
            <a:r>
              <a:rPr lang="en-US" dirty="0" smtClean="0"/>
              <a:t>We’ve prepared problem statements for several other proposed research projects</a:t>
            </a:r>
          </a:p>
          <a:p>
            <a:pPr lvl="1"/>
            <a:r>
              <a:rPr lang="en-US" dirty="0" smtClean="0"/>
              <a:t>Building Risk-Management Momentum in an Agency.  Status:  submitted problem statement on November 1, 2019 for NCHRP consideration in FY21.</a:t>
            </a:r>
          </a:p>
          <a:p>
            <a:pPr lvl="1"/>
            <a:r>
              <a:rPr lang="en-US" dirty="0" smtClean="0"/>
              <a:t>Prioritization of Risks Related to Connected and Automated Vehicles and Emerging Technologies.  Status:  submitted problem statement on November 1, 2019 for NCHRP consideration in FY21.</a:t>
            </a:r>
          </a:p>
          <a:p>
            <a:pPr lvl="1"/>
            <a:r>
              <a:rPr lang="en-US" dirty="0" smtClean="0"/>
              <a:t>Legal Issues Concerning Risk Identification.  Status:  submitted problem statement on November 1, 2019 for NCHRP consideration in FY21.</a:t>
            </a:r>
          </a:p>
          <a:p>
            <a:pPr marL="514350" lvl="0" indent="-514350">
              <a:buFont typeface="+mj-lt"/>
              <a:buAutoNum type="arabicPeriod" startAt="3"/>
            </a:pPr>
            <a:r>
              <a:rPr lang="en-US" dirty="0" smtClean="0"/>
              <a:t>Implementation of the AASHTO Guide for Enterprise Risk Management (ERM)</a:t>
            </a:r>
          </a:p>
          <a:p>
            <a:pPr lvl="1"/>
            <a:r>
              <a:rPr lang="en-US" dirty="0" smtClean="0"/>
              <a:t>This implementation project is being led by a contractor</a:t>
            </a:r>
          </a:p>
          <a:p>
            <a:pPr lvl="1"/>
            <a:r>
              <a:rPr lang="en-US" dirty="0" smtClean="0"/>
              <a:t>The intent is to advance the state of ERM within state DOTs</a:t>
            </a:r>
          </a:p>
          <a:p>
            <a:pPr lvl="1"/>
            <a:r>
              <a:rPr lang="en-US" dirty="0" smtClean="0"/>
              <a:t>The project is funding three states for ERM pilot implementation, plus forming a Community of Practice (</a:t>
            </a:r>
            <a:r>
              <a:rPr lang="en-US" dirty="0" err="1" smtClean="0"/>
              <a:t>CoP</a:t>
            </a:r>
            <a:r>
              <a:rPr lang="en-US" dirty="0" smtClean="0"/>
              <a:t>) for ongoing peer implementation support</a:t>
            </a:r>
          </a:p>
          <a:p>
            <a:pPr lvl="1"/>
            <a:r>
              <a:rPr lang="en-US" dirty="0" smtClean="0"/>
              <a:t>The project held its first in-person update and </a:t>
            </a:r>
            <a:r>
              <a:rPr lang="en-US" dirty="0" err="1" smtClean="0"/>
              <a:t>CoP</a:t>
            </a:r>
            <a:r>
              <a:rPr lang="en-US" dirty="0" smtClean="0"/>
              <a:t> meeting in November.  A summary and feedback are being prepared.</a:t>
            </a:r>
          </a:p>
          <a:p>
            <a:pPr lvl="1"/>
            <a:r>
              <a:rPr lang="en-US" dirty="0" smtClean="0"/>
              <a:t>The project will likely continue for another year, after which SRM will continue the </a:t>
            </a:r>
            <a:r>
              <a:rPr lang="en-US" dirty="0" err="1" smtClean="0"/>
              <a:t>CoP.</a:t>
            </a:r>
            <a:endParaRPr lang="en-US" dirty="0" smtClean="0"/>
          </a:p>
          <a:p>
            <a:endParaRPr lang="en-US" dirty="0"/>
          </a:p>
        </p:txBody>
      </p:sp>
    </p:spTree>
    <p:extLst>
      <p:ext uri="{BB962C8B-B14F-4D97-AF65-F5344CB8AC3E}">
        <p14:creationId xmlns:p14="http://schemas.microsoft.com/office/powerpoint/2010/main" val="321457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4" name="Rounded Rectangle 3"/>
          <p:cNvSpPr/>
          <p:nvPr/>
        </p:nvSpPr>
        <p:spPr>
          <a:xfrm>
            <a:off x="5130216" y="2748149"/>
            <a:ext cx="2321168" cy="3385038"/>
          </a:xfrm>
          <a:prstGeom prst="roundRect">
            <a:avLst/>
          </a:prstGeom>
          <a:solidFill>
            <a:schemeClr val="accent2">
              <a:lumMod val="60000"/>
              <a:lumOff val="4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b"/>
          <a:lstStyle/>
          <a:p>
            <a:pPr algn="ctr"/>
            <a:r>
              <a:rPr lang="en-US" dirty="0" smtClean="0"/>
              <a:t>Work Groups</a:t>
            </a:r>
            <a:endParaRPr lang="en-US" dirty="0"/>
          </a:p>
        </p:txBody>
      </p:sp>
      <p:sp>
        <p:nvSpPr>
          <p:cNvPr id="5" name="Rounded Rectangle 4"/>
          <p:cNvSpPr/>
          <p:nvPr/>
        </p:nvSpPr>
        <p:spPr>
          <a:xfrm>
            <a:off x="1551745" y="2748149"/>
            <a:ext cx="3569677" cy="3385038"/>
          </a:xfrm>
          <a:prstGeom prst="round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Technical Subcommittees</a:t>
            </a:r>
            <a:endParaRPr lang="en-US" dirty="0"/>
          </a:p>
        </p:txBody>
      </p:sp>
      <p:sp>
        <p:nvSpPr>
          <p:cNvPr id="6" name="Rounded Rectangle 5"/>
          <p:cNvSpPr/>
          <p:nvPr/>
        </p:nvSpPr>
        <p:spPr>
          <a:xfrm>
            <a:off x="1551745" y="1690689"/>
            <a:ext cx="5899639" cy="1028700"/>
          </a:xfrm>
          <a:prstGeom prst="roundRect">
            <a:avLst/>
          </a:prstGeom>
          <a:solidFill>
            <a:schemeClr val="accent3"/>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Committee on Performance-Based Management</a:t>
            </a:r>
            <a:endParaRPr lang="en-US" dirty="0"/>
          </a:p>
        </p:txBody>
      </p:sp>
      <p:sp>
        <p:nvSpPr>
          <p:cNvPr id="7" name="Rounded Rectangle 6"/>
          <p:cNvSpPr/>
          <p:nvPr/>
        </p:nvSpPr>
        <p:spPr>
          <a:xfrm>
            <a:off x="3330721" y="4244671"/>
            <a:ext cx="1488830" cy="12605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 System Mobility and Emerging Technologies</a:t>
            </a:r>
          </a:p>
          <a:p>
            <a:pPr algn="ctr"/>
            <a:r>
              <a:rPr lang="en-US" sz="900" dirty="0" smtClean="0"/>
              <a:t>Chair: Daniela Bremmer</a:t>
            </a:r>
          </a:p>
          <a:p>
            <a:pPr algn="ctr"/>
            <a:r>
              <a:rPr lang="en-US" sz="900" dirty="0" smtClean="0"/>
              <a:t>Vice: Jay Styles</a:t>
            </a:r>
            <a:endParaRPr lang="en-US" sz="900" dirty="0"/>
          </a:p>
        </p:txBody>
      </p:sp>
      <p:sp>
        <p:nvSpPr>
          <p:cNvPr id="8" name="Rounded Rectangle 7"/>
          <p:cNvSpPr/>
          <p:nvPr/>
        </p:nvSpPr>
        <p:spPr>
          <a:xfrm>
            <a:off x="1841891" y="4243571"/>
            <a:ext cx="1488830" cy="1262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Organizational Management</a:t>
            </a:r>
          </a:p>
          <a:p>
            <a:pPr algn="ctr"/>
            <a:r>
              <a:rPr lang="en-US" sz="900" dirty="0" smtClean="0"/>
              <a:t>Co-Chair: Charlie Purcell</a:t>
            </a:r>
          </a:p>
          <a:p>
            <a:pPr algn="ctr"/>
            <a:r>
              <a:rPr lang="en-US" sz="900" dirty="0" smtClean="0"/>
              <a:t>Co-Chair: Deana Belden</a:t>
            </a:r>
            <a:endParaRPr lang="en-US" sz="900" dirty="0"/>
          </a:p>
        </p:txBody>
      </p:sp>
      <p:sp>
        <p:nvSpPr>
          <p:cNvPr id="9" name="Rounded Rectangle 8"/>
          <p:cNvSpPr/>
          <p:nvPr/>
        </p:nvSpPr>
        <p:spPr>
          <a:xfrm>
            <a:off x="1841891" y="2982975"/>
            <a:ext cx="1488830" cy="1259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Asset Management</a:t>
            </a:r>
            <a:br>
              <a:rPr lang="en-US" sz="1400" b="1" dirty="0" smtClean="0"/>
            </a:br>
            <a:r>
              <a:rPr lang="en-US" sz="1050" dirty="0" smtClean="0"/>
              <a:t>Chair: Matt Haubrich</a:t>
            </a:r>
          </a:p>
          <a:p>
            <a:pPr algn="ctr"/>
            <a:r>
              <a:rPr lang="en-US" sz="1050" dirty="0" smtClean="0"/>
              <a:t>Vice: Martin Kidner</a:t>
            </a:r>
            <a:endParaRPr lang="en-US" sz="1050" dirty="0"/>
          </a:p>
        </p:txBody>
      </p:sp>
      <p:sp>
        <p:nvSpPr>
          <p:cNvPr id="10" name="Rounded Rectangle 9"/>
          <p:cNvSpPr/>
          <p:nvPr/>
        </p:nvSpPr>
        <p:spPr>
          <a:xfrm>
            <a:off x="3330721" y="2982975"/>
            <a:ext cx="1488830" cy="12605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Risk Management</a:t>
            </a:r>
            <a:br>
              <a:rPr lang="en-US" sz="1400" b="1" dirty="0" smtClean="0"/>
            </a:br>
            <a:r>
              <a:rPr lang="en-US" sz="1050" dirty="0" smtClean="0"/>
              <a:t>Chair: Travis McGrath</a:t>
            </a:r>
            <a:br>
              <a:rPr lang="en-US" sz="1050" dirty="0" smtClean="0"/>
            </a:br>
            <a:r>
              <a:rPr lang="en-US" sz="1050" dirty="0" smtClean="0"/>
              <a:t>Vice: Jean Wallace</a:t>
            </a:r>
            <a:endParaRPr lang="en-US" sz="1400" b="1" dirty="0"/>
          </a:p>
        </p:txBody>
      </p:sp>
      <p:sp>
        <p:nvSpPr>
          <p:cNvPr id="11" name="Rounded Rectangle 10"/>
          <p:cNvSpPr/>
          <p:nvPr/>
        </p:nvSpPr>
        <p:spPr>
          <a:xfrm>
            <a:off x="5411568" y="4994655"/>
            <a:ext cx="1428022"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Professional Development</a:t>
            </a:r>
            <a:endParaRPr lang="en-US" sz="1200" dirty="0"/>
          </a:p>
        </p:txBody>
      </p:sp>
      <p:sp>
        <p:nvSpPr>
          <p:cNvPr id="12" name="Rounded Rectangle 11"/>
          <p:cNvSpPr/>
          <p:nvPr/>
        </p:nvSpPr>
        <p:spPr>
          <a:xfrm>
            <a:off x="5411568" y="2982975"/>
            <a:ext cx="1428022"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Policy &amp; Rulemaking</a:t>
            </a:r>
            <a:endParaRPr lang="en-US" sz="1200" dirty="0"/>
          </a:p>
        </p:txBody>
      </p:sp>
      <p:sp>
        <p:nvSpPr>
          <p:cNvPr id="13" name="Rounded Rectangle 12"/>
          <p:cNvSpPr/>
          <p:nvPr/>
        </p:nvSpPr>
        <p:spPr>
          <a:xfrm>
            <a:off x="5411568" y="3988815"/>
            <a:ext cx="1428022"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Research</a:t>
            </a:r>
            <a:endParaRPr lang="en-US" sz="1200" dirty="0"/>
          </a:p>
        </p:txBody>
      </p:sp>
      <p:sp>
        <p:nvSpPr>
          <p:cNvPr id="14" name="Rounded Rectangle 13"/>
          <p:cNvSpPr/>
          <p:nvPr/>
        </p:nvSpPr>
        <p:spPr>
          <a:xfrm>
            <a:off x="2241941" y="2150783"/>
            <a:ext cx="4519246" cy="3480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Leadership Group</a:t>
            </a:r>
            <a:endParaRPr lang="en-US" sz="1200" dirty="0"/>
          </a:p>
        </p:txBody>
      </p:sp>
    </p:spTree>
    <p:extLst>
      <p:ext uri="{BB962C8B-B14F-4D97-AF65-F5344CB8AC3E}">
        <p14:creationId xmlns:p14="http://schemas.microsoft.com/office/powerpoint/2010/main" val="3129156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Mobility and</a:t>
            </a:r>
            <a:br>
              <a:rPr lang="en-US" smtClean="0"/>
            </a:br>
            <a:r>
              <a:rPr lang="en-US" smtClean="0"/>
              <a:t>Emerging Technologies</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smtClean="0"/>
              <a:t>Purpose:</a:t>
            </a:r>
          </a:p>
          <a:p>
            <a:pPr lvl="1"/>
            <a:r>
              <a:rPr lang="en-US" dirty="0" smtClean="0"/>
              <a:t>Serve as the central forum to share information on how state DOTs are managing system operation and system mobility and how performance is impacted due to current and emerging transportation technologies, programs, operational strategies and connected environments.</a:t>
            </a:r>
          </a:p>
          <a:p>
            <a:pPr lvl="1"/>
            <a:r>
              <a:rPr lang="en-US" dirty="0" smtClean="0"/>
              <a:t>Joint subcommittee on Operations and Performance Management Committee</a:t>
            </a:r>
          </a:p>
          <a:p>
            <a:pPr lvl="0"/>
            <a:r>
              <a:rPr lang="en-US" dirty="0"/>
              <a:t>Leadership:</a:t>
            </a:r>
          </a:p>
          <a:p>
            <a:pPr lvl="1"/>
            <a:r>
              <a:rPr lang="en-US" dirty="0"/>
              <a:t>Daniela Bremmer, Chair, Washington State DOT (Committee on Transportation System Operations)</a:t>
            </a:r>
          </a:p>
          <a:p>
            <a:pPr lvl="1"/>
            <a:r>
              <a:rPr lang="en-US" dirty="0"/>
              <a:t>Jay Styles, Vice Chair, Virginia DOT (Committee on Performance-Based Management)</a:t>
            </a:r>
          </a:p>
          <a:p>
            <a:r>
              <a:rPr lang="en-US" dirty="0" smtClean="0"/>
              <a:t>Goals:</a:t>
            </a:r>
          </a:p>
          <a:p>
            <a:pPr lvl="1"/>
            <a:r>
              <a:rPr lang="en-US" dirty="0" smtClean="0"/>
              <a:t>Share information and practices</a:t>
            </a:r>
          </a:p>
          <a:p>
            <a:pPr lvl="1"/>
            <a:r>
              <a:rPr lang="en-US" dirty="0" smtClean="0"/>
              <a:t>Identify emerging transportation technology issues</a:t>
            </a:r>
          </a:p>
          <a:p>
            <a:pPr lvl="1"/>
            <a:r>
              <a:rPr lang="en-US" dirty="0" smtClean="0"/>
              <a:t>Examine agency policy issues</a:t>
            </a:r>
          </a:p>
          <a:p>
            <a:pPr lvl="1"/>
            <a:r>
              <a:rPr lang="en-US" dirty="0" smtClean="0"/>
              <a:t>Define key gaps (research, policy, etc.)</a:t>
            </a:r>
          </a:p>
          <a:p>
            <a:pPr lvl="0"/>
            <a:r>
              <a:rPr lang="en-US" dirty="0" smtClean="0"/>
              <a:t>Meetings:</a:t>
            </a:r>
          </a:p>
          <a:p>
            <a:pPr lvl="1"/>
            <a:r>
              <a:rPr lang="en-US" dirty="0" smtClean="0"/>
              <a:t>First Coordination Meeting: Thursday, December 19 at 1:00pm EASTERN</a:t>
            </a:r>
          </a:p>
          <a:p>
            <a:pPr lvl="1"/>
            <a:r>
              <a:rPr lang="en-US" dirty="0" smtClean="0"/>
              <a:t>Recurring: TBD</a:t>
            </a:r>
            <a:endParaRPr lang="en-US" dirty="0"/>
          </a:p>
        </p:txBody>
      </p:sp>
    </p:spTree>
    <p:extLst>
      <p:ext uri="{BB962C8B-B14F-4D97-AF65-F5344CB8AC3E}">
        <p14:creationId xmlns:p14="http://schemas.microsoft.com/office/powerpoint/2010/main" val="176722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TPM Pooled Fund</a:t>
            </a:r>
            <a:endParaRPr lang="en-US" dirty="0"/>
          </a:p>
        </p:txBody>
      </p:sp>
      <p:sp>
        <p:nvSpPr>
          <p:cNvPr id="5" name="Subtitle 4"/>
          <p:cNvSpPr>
            <a:spLocks noGrp="1"/>
          </p:cNvSpPr>
          <p:nvPr>
            <p:ph type="subTitle" idx="1"/>
          </p:nvPr>
        </p:nvSpPr>
        <p:spPr/>
        <p:txBody>
          <a:bodyPr/>
          <a:lstStyle/>
          <a:p>
            <a:r>
              <a:rPr lang="en-US" dirty="0" smtClean="0"/>
              <a:t>Christos Xenophontos</a:t>
            </a:r>
            <a:endParaRPr lang="en-US" dirty="0"/>
          </a:p>
        </p:txBody>
      </p:sp>
    </p:spTree>
    <p:extLst>
      <p:ext uri="{BB962C8B-B14F-4D97-AF65-F5344CB8AC3E}">
        <p14:creationId xmlns:p14="http://schemas.microsoft.com/office/powerpoint/2010/main" val="4162548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Tasks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Information Clearinghouse</a:t>
            </a:r>
          </a:p>
          <a:p>
            <a:pPr lvl="1"/>
            <a:r>
              <a:rPr lang="en-US" dirty="0" smtClean="0"/>
              <a:t>TPM Portal</a:t>
            </a:r>
          </a:p>
          <a:p>
            <a:pPr marL="514350" indent="-514350">
              <a:buFont typeface="+mj-lt"/>
              <a:buAutoNum type="arabicPeriod"/>
            </a:pPr>
            <a:r>
              <a:rPr lang="en-US" dirty="0" smtClean="0"/>
              <a:t>Knowledge Development</a:t>
            </a:r>
          </a:p>
          <a:p>
            <a:pPr lvl="1"/>
            <a:r>
              <a:rPr lang="en-US" dirty="0" smtClean="0"/>
              <a:t>Web-based tools</a:t>
            </a:r>
          </a:p>
          <a:p>
            <a:pPr lvl="1"/>
            <a:r>
              <a:rPr lang="en-US" dirty="0" smtClean="0"/>
              <a:t>Training (web and in-person)</a:t>
            </a:r>
          </a:p>
          <a:p>
            <a:pPr marL="514350" indent="-514350">
              <a:buFont typeface="+mj-lt"/>
              <a:buAutoNum type="arabicPeriod"/>
            </a:pPr>
            <a:r>
              <a:rPr lang="en-US" dirty="0" smtClean="0"/>
              <a:t>Knowledge Transfer</a:t>
            </a:r>
          </a:p>
          <a:p>
            <a:pPr lvl="1"/>
            <a:r>
              <a:rPr lang="en-US" dirty="0" smtClean="0"/>
              <a:t>Peer Exchanges</a:t>
            </a:r>
          </a:p>
          <a:p>
            <a:pPr marL="514350" indent="-514350">
              <a:buFont typeface="+mj-lt"/>
              <a:buAutoNum type="arabicPeriod"/>
            </a:pPr>
            <a:r>
              <a:rPr lang="en-US" dirty="0" smtClean="0"/>
              <a:t>PM3 Analytical Tools</a:t>
            </a:r>
          </a:p>
          <a:p>
            <a:pPr lvl="1"/>
            <a:r>
              <a:rPr lang="en-US" dirty="0" smtClean="0"/>
              <a:t>UMD CATT Lab</a:t>
            </a:r>
            <a:endParaRPr lang="en-US" dirty="0"/>
          </a:p>
        </p:txBody>
      </p:sp>
    </p:spTree>
    <p:extLst>
      <p:ext uri="{BB962C8B-B14F-4D97-AF65-F5344CB8AC3E}">
        <p14:creationId xmlns:p14="http://schemas.microsoft.com/office/powerpoint/2010/main" val="117419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80762-E61D-1244-A771-DB27D0493B3B}"/>
              </a:ext>
            </a:extLst>
          </p:cNvPr>
          <p:cNvSpPr>
            <a:spLocks noGrp="1"/>
          </p:cNvSpPr>
          <p:nvPr>
            <p:ph type="title"/>
          </p:nvPr>
        </p:nvSpPr>
        <p:spPr/>
        <p:txBody>
          <a:bodyPr/>
          <a:lstStyle/>
          <a:p>
            <a:r>
              <a:rPr lang="en-US" dirty="0"/>
              <a:t>TPM Portal</a:t>
            </a:r>
          </a:p>
        </p:txBody>
      </p:sp>
      <p:sp>
        <p:nvSpPr>
          <p:cNvPr id="3" name="Content Placeholder 2">
            <a:extLst>
              <a:ext uri="{FF2B5EF4-FFF2-40B4-BE49-F238E27FC236}">
                <a16:creationId xmlns:a16="http://schemas.microsoft.com/office/drawing/2014/main" xmlns="" id="{76720C91-2443-694E-9C65-219A56A24DE7}"/>
              </a:ext>
            </a:extLst>
          </p:cNvPr>
          <p:cNvSpPr>
            <a:spLocks noGrp="1"/>
          </p:cNvSpPr>
          <p:nvPr>
            <p:ph sz="half" idx="1"/>
          </p:nvPr>
        </p:nvSpPr>
        <p:spPr>
          <a:xfrm>
            <a:off x="365678" y="1703843"/>
            <a:ext cx="3886200" cy="4351338"/>
          </a:xfrm>
        </p:spPr>
        <p:txBody>
          <a:bodyPr>
            <a:normAutofit/>
          </a:bodyPr>
          <a:lstStyle/>
          <a:p>
            <a:r>
              <a:rPr lang="en-US" dirty="0"/>
              <a:t>TPM practitioner resources and tools</a:t>
            </a:r>
          </a:p>
          <a:p>
            <a:r>
              <a:rPr lang="en-US" dirty="0"/>
              <a:t>TPM Now! Video series</a:t>
            </a:r>
          </a:p>
          <a:p>
            <a:r>
              <a:rPr lang="en-US" dirty="0"/>
              <a:t>TPM Pooled Fund secure member page</a:t>
            </a:r>
          </a:p>
          <a:p>
            <a:r>
              <a:rPr lang="en-US" dirty="0"/>
              <a:t>Calendar of TPM Deadlines</a:t>
            </a:r>
          </a:p>
          <a:p>
            <a:pPr marL="0" indent="0">
              <a:buNone/>
            </a:pPr>
            <a:endParaRPr lang="en-US" dirty="0"/>
          </a:p>
          <a:p>
            <a:pPr marL="0" indent="0">
              <a:buNone/>
            </a:pPr>
            <a:endParaRPr lang="en-US" dirty="0"/>
          </a:p>
          <a:p>
            <a:endParaRPr lang="en-US" dirty="0"/>
          </a:p>
        </p:txBody>
      </p:sp>
      <p:pic>
        <p:nvPicPr>
          <p:cNvPr id="9" name="Content Placeholder 8">
            <a:extLst>
              <a:ext uri="{FF2B5EF4-FFF2-40B4-BE49-F238E27FC236}">
                <a16:creationId xmlns:a16="http://schemas.microsoft.com/office/drawing/2014/main" xmlns="" id="{8825FCF8-4779-CC40-B70B-F4BA2A865CF8}"/>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51878" y="1825625"/>
            <a:ext cx="4704343" cy="3706697"/>
          </a:xfrm>
        </p:spPr>
      </p:pic>
    </p:spTree>
    <p:extLst>
      <p:ext uri="{BB962C8B-B14F-4D97-AF65-F5344CB8AC3E}">
        <p14:creationId xmlns:p14="http://schemas.microsoft.com/office/powerpoint/2010/main" val="3973424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3CE013-7A4D-C746-869E-E2FA5BAC9D0A}"/>
              </a:ext>
            </a:extLst>
          </p:cNvPr>
          <p:cNvSpPr>
            <a:spLocks noGrp="1"/>
          </p:cNvSpPr>
          <p:nvPr>
            <p:ph type="title"/>
          </p:nvPr>
        </p:nvSpPr>
        <p:spPr/>
        <p:txBody>
          <a:bodyPr/>
          <a:lstStyle/>
          <a:p>
            <a:r>
              <a:rPr lang="en-US" dirty="0"/>
              <a:t>MODAT Web Tool</a:t>
            </a:r>
          </a:p>
        </p:txBody>
      </p:sp>
      <p:pic>
        <p:nvPicPr>
          <p:cNvPr id="9" name="Content Placeholder 8">
            <a:extLst>
              <a:ext uri="{FF2B5EF4-FFF2-40B4-BE49-F238E27FC236}">
                <a16:creationId xmlns:a16="http://schemas.microsoft.com/office/drawing/2014/main" xmlns="" id="{8455CCE2-5BE4-7440-A938-A18753750E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9982" y="1352016"/>
            <a:ext cx="6164036" cy="5321318"/>
          </a:xfrm>
        </p:spPr>
      </p:pic>
      <p:sp>
        <p:nvSpPr>
          <p:cNvPr id="10" name="TextBox 9">
            <a:extLst>
              <a:ext uri="{FF2B5EF4-FFF2-40B4-BE49-F238E27FC236}">
                <a16:creationId xmlns:a16="http://schemas.microsoft.com/office/drawing/2014/main" xmlns="" id="{F1C418A7-EBD0-1C4C-8761-FF9996541CCF}"/>
              </a:ext>
            </a:extLst>
          </p:cNvPr>
          <p:cNvSpPr txBox="1"/>
          <p:nvPr/>
        </p:nvSpPr>
        <p:spPr>
          <a:xfrm>
            <a:off x="3261737" y="6488668"/>
            <a:ext cx="2620526" cy="369332"/>
          </a:xfrm>
          <a:prstGeom prst="rect">
            <a:avLst/>
          </a:prstGeom>
          <a:noFill/>
        </p:spPr>
        <p:txBody>
          <a:bodyPr wrap="none" rtlCol="0">
            <a:spAutoFit/>
          </a:bodyPr>
          <a:lstStyle/>
          <a:p>
            <a:r>
              <a:rPr lang="en-US" i="1" u="sng" dirty="0">
                <a:solidFill>
                  <a:srgbClr val="002060"/>
                </a:solidFill>
              </a:rPr>
              <a:t>https://</a:t>
            </a:r>
            <a:r>
              <a:rPr lang="en-US" i="1" u="sng" dirty="0" err="1">
                <a:solidFill>
                  <a:srgbClr val="002060"/>
                </a:solidFill>
              </a:rPr>
              <a:t>multiobjective.org</a:t>
            </a:r>
            <a:endParaRPr lang="en-US" i="1" u="sng" dirty="0">
              <a:solidFill>
                <a:srgbClr val="002060"/>
              </a:solidFill>
            </a:endParaRPr>
          </a:p>
        </p:txBody>
      </p:sp>
      <p:sp>
        <p:nvSpPr>
          <p:cNvPr id="11" name="TextBox 10">
            <a:extLst>
              <a:ext uri="{FF2B5EF4-FFF2-40B4-BE49-F238E27FC236}">
                <a16:creationId xmlns:a16="http://schemas.microsoft.com/office/drawing/2014/main" xmlns="" id="{47245DA1-559F-6042-828B-50A5977D99BA}"/>
              </a:ext>
            </a:extLst>
          </p:cNvPr>
          <p:cNvSpPr txBox="1"/>
          <p:nvPr/>
        </p:nvSpPr>
        <p:spPr>
          <a:xfrm>
            <a:off x="7086600" y="200841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27802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C0624-8615-6743-AAAB-9597F6ECACD5}"/>
              </a:ext>
            </a:extLst>
          </p:cNvPr>
          <p:cNvSpPr>
            <a:spLocks noGrp="1"/>
          </p:cNvSpPr>
          <p:nvPr>
            <p:ph type="title"/>
          </p:nvPr>
        </p:nvSpPr>
        <p:spPr/>
        <p:txBody>
          <a:bodyPr/>
          <a:lstStyle/>
          <a:p>
            <a:r>
              <a:rPr lang="en-US" dirty="0"/>
              <a:t>Member Outreach</a:t>
            </a:r>
          </a:p>
        </p:txBody>
      </p:sp>
      <p:pic>
        <p:nvPicPr>
          <p:cNvPr id="9" name="Content Placeholder 8">
            <a:extLst>
              <a:ext uri="{FF2B5EF4-FFF2-40B4-BE49-F238E27FC236}">
                <a16:creationId xmlns:a16="http://schemas.microsoft.com/office/drawing/2014/main" xmlns="" id="{BA8D0304-5CE5-DB44-B48A-908D7DA0E5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006" y="1403509"/>
            <a:ext cx="6281882" cy="5423052"/>
          </a:xfrm>
        </p:spPr>
      </p:pic>
      <p:sp>
        <p:nvSpPr>
          <p:cNvPr id="10" name="TextBox 9">
            <a:extLst>
              <a:ext uri="{FF2B5EF4-FFF2-40B4-BE49-F238E27FC236}">
                <a16:creationId xmlns:a16="http://schemas.microsoft.com/office/drawing/2014/main" xmlns="" id="{FD8DD33A-7DA9-5D46-9CE2-45C39131A7C7}"/>
              </a:ext>
            </a:extLst>
          </p:cNvPr>
          <p:cNvSpPr txBox="1"/>
          <p:nvPr/>
        </p:nvSpPr>
        <p:spPr>
          <a:xfrm>
            <a:off x="6406888" y="2690336"/>
            <a:ext cx="1981055" cy="1200329"/>
          </a:xfrm>
          <a:prstGeom prst="rect">
            <a:avLst/>
          </a:prstGeom>
          <a:noFill/>
        </p:spPr>
        <p:txBody>
          <a:bodyPr wrap="none" rtlCol="0">
            <a:spAutoFit/>
          </a:bodyPr>
          <a:lstStyle/>
          <a:p>
            <a:pPr marL="285750" indent="-285750">
              <a:buFont typeface="Arial" panose="020B0604020202020204" pitchFamily="34" charset="0"/>
              <a:buChar char="•"/>
            </a:pPr>
            <a:r>
              <a:rPr lang="en-US" dirty="0"/>
              <a:t>TPM Newsletter</a:t>
            </a:r>
          </a:p>
          <a:p>
            <a:pPr marL="285750" indent="-285750">
              <a:buFont typeface="Arial" panose="020B0604020202020204" pitchFamily="34" charset="0"/>
              <a:buChar char="•"/>
            </a:pPr>
            <a:r>
              <a:rPr lang="en-US" dirty="0"/>
              <a:t>Quarterly </a:t>
            </a:r>
          </a:p>
          <a:p>
            <a:r>
              <a:rPr lang="en-US" dirty="0"/>
              <a:t>	Webinars</a:t>
            </a:r>
          </a:p>
          <a:p>
            <a:pPr marL="285750" indent="-285750">
              <a:buFont typeface="Arial" panose="020B0604020202020204" pitchFamily="34" charset="0"/>
              <a:buChar char="•"/>
            </a:pPr>
            <a:r>
              <a:rPr lang="en-US" dirty="0"/>
              <a:t>Peer Exchange</a:t>
            </a:r>
          </a:p>
        </p:txBody>
      </p:sp>
    </p:spTree>
    <p:extLst>
      <p:ext uri="{BB962C8B-B14F-4D97-AF65-F5344CB8AC3E}">
        <p14:creationId xmlns:p14="http://schemas.microsoft.com/office/powerpoint/2010/main" val="93236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F3F26-1ACE-6541-810D-CA81E3D8D2E1}"/>
              </a:ext>
            </a:extLst>
          </p:cNvPr>
          <p:cNvSpPr>
            <a:spLocks noGrp="1"/>
          </p:cNvSpPr>
          <p:nvPr>
            <p:ph type="title"/>
          </p:nvPr>
        </p:nvSpPr>
        <p:spPr/>
        <p:txBody>
          <a:bodyPr/>
          <a:lstStyle/>
          <a:p>
            <a:r>
              <a:rPr lang="en-US" dirty="0"/>
              <a:t>TPM Pooled Fund Peer Exchange</a:t>
            </a:r>
          </a:p>
        </p:txBody>
      </p:sp>
      <p:sp>
        <p:nvSpPr>
          <p:cNvPr id="3" name="Content Placeholder 2">
            <a:extLst>
              <a:ext uri="{FF2B5EF4-FFF2-40B4-BE49-F238E27FC236}">
                <a16:creationId xmlns:a16="http://schemas.microsoft.com/office/drawing/2014/main" xmlns="" id="{9FA9896A-DB57-904B-9E67-A0D00B17346C}"/>
              </a:ext>
            </a:extLst>
          </p:cNvPr>
          <p:cNvSpPr>
            <a:spLocks noGrp="1"/>
          </p:cNvSpPr>
          <p:nvPr>
            <p:ph idx="1"/>
          </p:nvPr>
        </p:nvSpPr>
        <p:spPr/>
        <p:txBody>
          <a:bodyPr>
            <a:normAutofit/>
          </a:bodyPr>
          <a:lstStyle/>
          <a:p>
            <a:r>
              <a:rPr lang="en-US" dirty="0"/>
              <a:t>Location: St. Paul, MN</a:t>
            </a:r>
          </a:p>
          <a:p>
            <a:r>
              <a:rPr lang="en-US" dirty="0"/>
              <a:t>Dates: November 14-15, 2019</a:t>
            </a:r>
          </a:p>
          <a:p>
            <a:r>
              <a:rPr lang="en-US" dirty="0"/>
              <a:t>Participants: 35 participants from 22 member agencies</a:t>
            </a:r>
          </a:p>
          <a:p>
            <a:r>
              <a:rPr lang="en-US" dirty="0"/>
              <a:t>Purpose: </a:t>
            </a:r>
          </a:p>
          <a:p>
            <a:pPr lvl="1"/>
            <a:r>
              <a:rPr lang="en-US" dirty="0"/>
              <a:t>Explore how agencies are implementing TPM in light of federal requirements </a:t>
            </a:r>
          </a:p>
          <a:p>
            <a:pPr lvl="1"/>
            <a:r>
              <a:rPr lang="en-US" dirty="0"/>
              <a:t>Advance TPM and performance-based planning and programming (PBPP) practice</a:t>
            </a:r>
          </a:p>
          <a:p>
            <a:r>
              <a:rPr lang="en-US" dirty="0"/>
              <a:t>Peer Exchange Summary of Results coming soon</a:t>
            </a:r>
          </a:p>
          <a:p>
            <a:endParaRPr lang="en-US" dirty="0"/>
          </a:p>
          <a:p>
            <a:endParaRPr lang="en-US" dirty="0"/>
          </a:p>
        </p:txBody>
      </p:sp>
    </p:spTree>
    <p:extLst>
      <p:ext uri="{BB962C8B-B14F-4D97-AF65-F5344CB8AC3E}">
        <p14:creationId xmlns:p14="http://schemas.microsoft.com/office/powerpoint/2010/main" val="3468366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363F2-45DA-8E4B-AB27-84EBC9FB67F9}"/>
              </a:ext>
            </a:extLst>
          </p:cNvPr>
          <p:cNvSpPr>
            <a:spLocks noGrp="1"/>
          </p:cNvSpPr>
          <p:nvPr>
            <p:ph type="title"/>
          </p:nvPr>
        </p:nvSpPr>
        <p:spPr/>
        <p:txBody>
          <a:bodyPr/>
          <a:lstStyle/>
          <a:p>
            <a:r>
              <a:rPr lang="en-US" dirty="0"/>
              <a:t>Peer Exchange Activities</a:t>
            </a:r>
          </a:p>
        </p:txBody>
      </p:sp>
      <p:sp>
        <p:nvSpPr>
          <p:cNvPr id="3" name="Content Placeholder 2">
            <a:extLst>
              <a:ext uri="{FF2B5EF4-FFF2-40B4-BE49-F238E27FC236}">
                <a16:creationId xmlns:a16="http://schemas.microsoft.com/office/drawing/2014/main" xmlns="" id="{2D893C22-8518-7A46-9A43-D63F51FFEB1A}"/>
              </a:ext>
            </a:extLst>
          </p:cNvPr>
          <p:cNvSpPr>
            <a:spLocks noGrp="1"/>
          </p:cNvSpPr>
          <p:nvPr>
            <p:ph idx="1"/>
          </p:nvPr>
        </p:nvSpPr>
        <p:spPr/>
        <p:txBody>
          <a:bodyPr>
            <a:normAutofit/>
          </a:bodyPr>
          <a:lstStyle/>
          <a:p>
            <a:pPr lvl="0"/>
            <a:r>
              <a:rPr lang="en-US" b="1" dirty="0"/>
              <a:t>Share the experience</a:t>
            </a:r>
            <a:r>
              <a:rPr lang="en-US" dirty="0"/>
              <a:t> of TPM implementation</a:t>
            </a:r>
          </a:p>
          <a:p>
            <a:pPr lvl="0"/>
            <a:r>
              <a:rPr lang="en-US" b="1" dirty="0"/>
              <a:t>Discuss performance based planning and programming </a:t>
            </a:r>
            <a:r>
              <a:rPr lang="en-US" dirty="0"/>
              <a:t>requirements</a:t>
            </a:r>
          </a:p>
          <a:p>
            <a:pPr lvl="0"/>
            <a:r>
              <a:rPr lang="en-US" b="1" dirty="0"/>
              <a:t>Discuss the ingredients</a:t>
            </a:r>
            <a:r>
              <a:rPr lang="en-US" dirty="0"/>
              <a:t> for good TPM implementation</a:t>
            </a:r>
          </a:p>
          <a:p>
            <a:pPr lvl="0"/>
            <a:r>
              <a:rPr lang="en-US" b="1" dirty="0"/>
              <a:t>Develop a vision</a:t>
            </a:r>
            <a:r>
              <a:rPr lang="en-US" dirty="0"/>
              <a:t> of what the next generation of TPM will look like</a:t>
            </a:r>
          </a:p>
          <a:p>
            <a:pPr lvl="0"/>
            <a:r>
              <a:rPr lang="en-US" b="1" dirty="0"/>
              <a:t>Prioritize initiatives</a:t>
            </a:r>
            <a:r>
              <a:rPr lang="en-US" dirty="0"/>
              <a:t> for future TPM activities</a:t>
            </a:r>
          </a:p>
        </p:txBody>
      </p:sp>
    </p:spTree>
    <p:extLst>
      <p:ext uri="{BB962C8B-B14F-4D97-AF65-F5344CB8AC3E}">
        <p14:creationId xmlns:p14="http://schemas.microsoft.com/office/powerpoint/2010/main" val="173581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Research Update</a:t>
            </a:r>
            <a:endParaRPr lang="en-US" dirty="0"/>
          </a:p>
        </p:txBody>
      </p:sp>
      <p:sp>
        <p:nvSpPr>
          <p:cNvPr id="5" name="Subtitle 4"/>
          <p:cNvSpPr>
            <a:spLocks noGrp="1"/>
          </p:cNvSpPr>
          <p:nvPr>
            <p:ph type="subTitle" idx="1"/>
          </p:nvPr>
        </p:nvSpPr>
        <p:spPr/>
        <p:txBody>
          <a:bodyPr/>
          <a:lstStyle/>
          <a:p>
            <a:r>
              <a:rPr lang="en-US" dirty="0" smtClean="0"/>
              <a:t>Tammy Haas</a:t>
            </a:r>
            <a:endParaRPr lang="en-US" dirty="0"/>
          </a:p>
        </p:txBody>
      </p:sp>
    </p:spTree>
    <p:extLst>
      <p:ext uri="{BB962C8B-B14F-4D97-AF65-F5344CB8AC3E}">
        <p14:creationId xmlns:p14="http://schemas.microsoft.com/office/powerpoint/2010/main" val="324770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Research Work Group</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Purpose</a:t>
            </a:r>
            <a:r>
              <a:rPr lang="en-US" dirty="0" smtClean="0"/>
              <a:t>:</a:t>
            </a:r>
          </a:p>
          <a:p>
            <a:pPr lvl="1"/>
            <a:r>
              <a:rPr lang="en-US" dirty="0" smtClean="0"/>
              <a:t>Provide information related to proposed, ongoing, and completed research in order to keep the AASHTO Committee on Performance Based Management membership updated.</a:t>
            </a:r>
          </a:p>
          <a:p>
            <a:r>
              <a:rPr lang="en-US" b="1" dirty="0" smtClean="0"/>
              <a:t>Leadership</a:t>
            </a:r>
            <a:r>
              <a:rPr lang="en-US" dirty="0" smtClean="0"/>
              <a:t>: Work Group Chair Tammy Haas, NMDOT</a:t>
            </a:r>
          </a:p>
          <a:p>
            <a:pPr lvl="1"/>
            <a:r>
              <a:rPr lang="en-US" dirty="0" smtClean="0"/>
              <a:t>Email: </a:t>
            </a:r>
            <a:r>
              <a:rPr lang="en-US" dirty="0" smtClean="0">
                <a:hlinkClick r:id="rId2"/>
              </a:rPr>
              <a:t>tamarap.haas@state.nm.us</a:t>
            </a:r>
            <a:endParaRPr lang="en-US" dirty="0" smtClean="0"/>
          </a:p>
          <a:p>
            <a:pPr lvl="1"/>
            <a:r>
              <a:rPr lang="en-US" dirty="0" smtClean="0"/>
              <a:t>Work Group Vice-Chair, TBD</a:t>
            </a:r>
          </a:p>
          <a:p>
            <a:r>
              <a:rPr lang="en-US" b="1" dirty="0" smtClean="0"/>
              <a:t>Tasks</a:t>
            </a:r>
            <a:r>
              <a:rPr lang="en-US" dirty="0" smtClean="0"/>
              <a:t>:</a:t>
            </a:r>
          </a:p>
          <a:p>
            <a:pPr lvl="1"/>
            <a:r>
              <a:rPr lang="en-US" dirty="0" smtClean="0"/>
              <a:t>Track Research</a:t>
            </a:r>
          </a:p>
          <a:p>
            <a:pPr lvl="1"/>
            <a:r>
              <a:rPr lang="en-US" dirty="0" smtClean="0"/>
              <a:t>Coordinate development of Research Needs Statements</a:t>
            </a:r>
          </a:p>
          <a:p>
            <a:r>
              <a:rPr lang="en-US" b="1" dirty="0" smtClean="0"/>
              <a:t>Meeting Schedule</a:t>
            </a:r>
            <a:r>
              <a:rPr lang="en-US" dirty="0" smtClean="0"/>
              <a:t>:</a:t>
            </a:r>
          </a:p>
          <a:p>
            <a:pPr lvl="1"/>
            <a:r>
              <a:rPr lang="en-US" dirty="0" smtClean="0"/>
              <a:t>2nd Friday each month, 10 am Eastern (</a:t>
            </a:r>
            <a:r>
              <a:rPr lang="en-US" i="1" dirty="0" smtClean="0"/>
              <a:t>as needed</a:t>
            </a:r>
            <a:r>
              <a:rPr lang="en-US" dirty="0" smtClean="0"/>
              <a:t>)</a:t>
            </a:r>
            <a:endParaRPr lang="en-US" dirty="0"/>
          </a:p>
        </p:txBody>
      </p:sp>
    </p:spTree>
    <p:extLst>
      <p:ext uri="{BB962C8B-B14F-4D97-AF65-F5344CB8AC3E}">
        <p14:creationId xmlns:p14="http://schemas.microsoft.com/office/powerpoint/2010/main" val="353852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normAutofit/>
          </a:bodyPr>
          <a:lstStyle/>
          <a:p>
            <a:r>
              <a:rPr lang="en-US" dirty="0" smtClean="0"/>
              <a:t>Chair: Tim Henkel, MN</a:t>
            </a:r>
          </a:p>
          <a:p>
            <a:r>
              <a:rPr lang="en-US" dirty="0" smtClean="0"/>
              <a:t>Vice Chair: Christos Xenophontos,</a:t>
            </a:r>
            <a:r>
              <a:rPr lang="en-US" baseline="0" dirty="0" smtClean="0"/>
              <a:t> RI</a:t>
            </a:r>
          </a:p>
          <a:p>
            <a:r>
              <a:rPr lang="en-US" dirty="0" smtClean="0"/>
              <a:t>Secretary: Karen Miller, MO</a:t>
            </a:r>
            <a:endParaRPr lang="en-US" baseline="0" dirty="0" smtClean="0"/>
          </a:p>
          <a:p>
            <a:r>
              <a:rPr lang="en-US" baseline="0" dirty="0" smtClean="0"/>
              <a:t>Leadership Group</a:t>
            </a:r>
          </a:p>
          <a:p>
            <a:pPr lvl="1"/>
            <a:r>
              <a:rPr lang="en-US" dirty="0" smtClean="0"/>
              <a:t>Comprised of subcommittee chairs and vice-chairs</a:t>
            </a:r>
            <a:endParaRPr lang="en-US" baseline="0" dirty="0" smtClean="0"/>
          </a:p>
          <a:p>
            <a:pPr lvl="1"/>
            <a:r>
              <a:rPr lang="en-US" baseline="0" dirty="0" smtClean="0"/>
              <a:t>Meetings: Fourth Tuesday at 12:30pm</a:t>
            </a:r>
            <a:endParaRPr lang="en-US" dirty="0" smtClean="0"/>
          </a:p>
        </p:txBody>
      </p:sp>
    </p:spTree>
    <p:extLst>
      <p:ext uri="{BB962C8B-B14F-4D97-AF65-F5344CB8AC3E}">
        <p14:creationId xmlns:p14="http://schemas.microsoft.com/office/powerpoint/2010/main" val="3391130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FY2021 NCHRP Program</a:t>
            </a:r>
            <a:r>
              <a:rPr lang="en-US" sz="4000" dirty="0" smtClean="0"/>
              <a:t/>
            </a:r>
            <a:br>
              <a:rPr lang="en-US" sz="4000" dirty="0" smtClean="0"/>
            </a:br>
            <a:r>
              <a:rPr lang="en-US" sz="4000" dirty="0" smtClean="0"/>
              <a:t>Submissions</a:t>
            </a:r>
            <a:endParaRPr lang="en-US" sz="4000" dirty="0"/>
          </a:p>
        </p:txBody>
      </p:sp>
      <p:sp>
        <p:nvSpPr>
          <p:cNvPr id="3" name="Content Placeholder 2"/>
          <p:cNvSpPr>
            <a:spLocks noGrp="1"/>
          </p:cNvSpPr>
          <p:nvPr>
            <p:ph idx="1"/>
          </p:nvPr>
        </p:nvSpPr>
        <p:spPr/>
        <p:txBody>
          <a:bodyPr>
            <a:normAutofit fontScale="70000" lnSpcReduction="20000"/>
          </a:bodyPr>
          <a:lstStyle/>
          <a:p>
            <a:pPr lvl="0"/>
            <a:r>
              <a:rPr lang="en-US" dirty="0" smtClean="0"/>
              <a:t>Guidance on Using Performance-Based Management Approaches for Maintenance</a:t>
            </a:r>
          </a:p>
          <a:p>
            <a:pPr lvl="1"/>
            <a:r>
              <a:rPr lang="en-US" dirty="0" smtClean="0"/>
              <a:t>$500k, 30 months</a:t>
            </a:r>
          </a:p>
          <a:p>
            <a:pPr lvl="0"/>
            <a:r>
              <a:rPr lang="en-US" dirty="0" smtClean="0"/>
              <a:t>Building Momentum in an Agency for Risk Management </a:t>
            </a:r>
          </a:p>
          <a:p>
            <a:pPr lvl="1"/>
            <a:r>
              <a:rPr lang="en-US" dirty="0" smtClean="0"/>
              <a:t>$300k, 12 months</a:t>
            </a:r>
          </a:p>
          <a:p>
            <a:r>
              <a:rPr lang="en-US" dirty="0" smtClean="0"/>
              <a:t>Causes and Effects of Transportation Asset Data Collection Variability on Condition Assessment</a:t>
            </a:r>
          </a:p>
          <a:p>
            <a:pPr lvl="1"/>
            <a:r>
              <a:rPr lang="en-US" dirty="0" smtClean="0"/>
              <a:t>$400k, 12 months</a:t>
            </a:r>
          </a:p>
          <a:p>
            <a:r>
              <a:rPr lang="en-US" dirty="0" smtClean="0"/>
              <a:t>Connecting Transportation Asset Management (TAM) and Transportation System and Management Operations (TSMO) </a:t>
            </a:r>
          </a:p>
          <a:p>
            <a:pPr lvl="1"/>
            <a:r>
              <a:rPr lang="en-US" dirty="0" smtClean="0"/>
              <a:t>$500k, 30 months</a:t>
            </a:r>
          </a:p>
          <a:p>
            <a:r>
              <a:rPr lang="en-US" dirty="0" smtClean="0"/>
              <a:t>Prioritization of Risks Related to Connected and Automated Vehicles and Emerging Technologies</a:t>
            </a:r>
          </a:p>
          <a:p>
            <a:pPr lvl="1"/>
            <a:r>
              <a:rPr lang="en-US" dirty="0" smtClean="0"/>
              <a:t>$250k, 18-24 months</a:t>
            </a:r>
          </a:p>
          <a:p>
            <a:r>
              <a:rPr lang="en-US" dirty="0" smtClean="0"/>
              <a:t>Future Enhancements and Content for the AASHTO TAM Guide III</a:t>
            </a:r>
          </a:p>
          <a:p>
            <a:pPr lvl="1"/>
            <a:r>
              <a:rPr lang="en-US" dirty="0" smtClean="0"/>
              <a:t>$450k, 18 months  (continuation project)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61989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smtClean="0"/>
              <a:t>~12/20/19</a:t>
            </a:r>
          </a:p>
          <a:p>
            <a:pPr lvl="1"/>
            <a:r>
              <a:rPr lang="en-US" dirty="0" smtClean="0"/>
              <a:t>Lori Sundstrom with NCHR will send a request to AASHTO (Matt) for the CPBM Research Work Group to provide input on the 128 problem statements submitted for the year’s NCHRP Funding</a:t>
            </a:r>
          </a:p>
          <a:p>
            <a:pPr lvl="1"/>
            <a:r>
              <a:rPr lang="en-US" dirty="0" smtClean="0"/>
              <a:t>Research Work Group to review and provide comments and rankings of the projects</a:t>
            </a:r>
          </a:p>
          <a:p>
            <a:pPr lvl="1"/>
            <a:r>
              <a:rPr lang="en-US" dirty="0" smtClean="0"/>
              <a:t>We can comment on any/all problem statements</a:t>
            </a:r>
          </a:p>
          <a:p>
            <a:pPr lvl="0"/>
            <a:r>
              <a:rPr lang="en-US" dirty="0" smtClean="0"/>
              <a:t>12/22/20</a:t>
            </a:r>
          </a:p>
          <a:p>
            <a:pPr lvl="1"/>
            <a:r>
              <a:rPr lang="en-US" dirty="0" smtClean="0"/>
              <a:t>Comments due to Tammy</a:t>
            </a:r>
          </a:p>
          <a:p>
            <a:pPr lvl="1"/>
            <a:r>
              <a:rPr lang="en-US" dirty="0" smtClean="0"/>
              <a:t>Matt Hardy to enter comments in to website</a:t>
            </a:r>
          </a:p>
          <a:p>
            <a:pPr lvl="0"/>
            <a:r>
              <a:rPr lang="en-US" dirty="0" smtClean="0"/>
              <a:t>2/20-3/20</a:t>
            </a:r>
          </a:p>
          <a:p>
            <a:pPr lvl="1"/>
            <a:r>
              <a:rPr lang="en-US" dirty="0" smtClean="0"/>
              <a:t>State DOTs rank their priorities</a:t>
            </a:r>
          </a:p>
          <a:p>
            <a:pPr lvl="0"/>
            <a:r>
              <a:rPr lang="en-US" dirty="0" smtClean="0"/>
              <a:t>~4/20</a:t>
            </a:r>
          </a:p>
          <a:p>
            <a:pPr lvl="1"/>
            <a:r>
              <a:rPr lang="en-US" dirty="0" smtClean="0"/>
              <a:t>AASHTO Research and Innovation Committee will select projects</a:t>
            </a:r>
          </a:p>
          <a:p>
            <a:pPr lvl="0"/>
            <a:r>
              <a:rPr lang="en-US" dirty="0" smtClean="0"/>
              <a:t>~6/15/20</a:t>
            </a:r>
          </a:p>
          <a:p>
            <a:pPr lvl="1"/>
            <a:r>
              <a:rPr lang="en-US" dirty="0" smtClean="0"/>
              <a:t>NCHRP Panel Nominations due on selected projects</a:t>
            </a:r>
          </a:p>
          <a:p>
            <a:pPr lvl="0"/>
            <a:endParaRPr lang="en-US" dirty="0" smtClean="0"/>
          </a:p>
          <a:p>
            <a:pPr lvl="0"/>
            <a:endParaRPr lang="en-US" dirty="0" smtClean="0"/>
          </a:p>
          <a:p>
            <a:endParaRPr lang="en-US" dirty="0" smtClean="0"/>
          </a:p>
          <a:p>
            <a:endParaRPr lang="en-US" dirty="0" smtClean="0"/>
          </a:p>
          <a:p>
            <a:endParaRPr lang="en-US" dirty="0" smtClean="0"/>
          </a:p>
          <a:p>
            <a:endParaRPr lang="en-US" dirty="0"/>
          </a:p>
        </p:txBody>
      </p:sp>
      <p:sp>
        <p:nvSpPr>
          <p:cNvPr id="8" name="Title 7"/>
          <p:cNvSpPr>
            <a:spLocks noGrp="1"/>
          </p:cNvSpPr>
          <p:nvPr>
            <p:ph type="title"/>
          </p:nvPr>
        </p:nvSpPr>
        <p:spPr/>
        <p:txBody>
          <a:bodyPr>
            <a:normAutofit/>
          </a:bodyPr>
          <a:lstStyle/>
          <a:p>
            <a:r>
              <a:rPr lang="en-US" sz="3600" dirty="0"/>
              <a:t>FY2021 NCHRP Program</a:t>
            </a:r>
            <a:r>
              <a:rPr lang="en-US" sz="4800" dirty="0"/>
              <a:t/>
            </a:r>
            <a:br>
              <a:rPr lang="en-US" sz="4800" dirty="0"/>
            </a:br>
            <a:r>
              <a:rPr lang="en-US" sz="4800" dirty="0" smtClean="0"/>
              <a:t>Next Steps</a:t>
            </a:r>
            <a:endParaRPr lang="en-US" sz="3600" dirty="0"/>
          </a:p>
        </p:txBody>
      </p:sp>
    </p:spTree>
    <p:extLst>
      <p:ext uri="{BB962C8B-B14F-4D97-AF65-F5344CB8AC3E}">
        <p14:creationId xmlns:p14="http://schemas.microsoft.com/office/powerpoint/2010/main" val="1871086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FY2021 Domestic Scan</a:t>
            </a:r>
            <a:endParaRPr lang="en-US" dirty="0"/>
          </a:p>
        </p:txBody>
      </p:sp>
      <p:sp>
        <p:nvSpPr>
          <p:cNvPr id="3" name="Content Placeholder 2"/>
          <p:cNvSpPr>
            <a:spLocks noGrp="1"/>
          </p:cNvSpPr>
          <p:nvPr>
            <p:ph idx="1"/>
          </p:nvPr>
        </p:nvSpPr>
        <p:spPr/>
        <p:txBody>
          <a:bodyPr>
            <a:normAutofit/>
          </a:bodyPr>
          <a:lstStyle/>
          <a:p>
            <a:r>
              <a:rPr lang="en-US" i="1" dirty="0" smtClean="0"/>
              <a:t>Best Practices for Developing, Implementing and Maintaining an Effective Bridge Management System</a:t>
            </a:r>
          </a:p>
          <a:p>
            <a:pPr lvl="1"/>
            <a:r>
              <a:rPr lang="en-US" b="1" i="1" dirty="0" smtClean="0"/>
              <a:t>Project Selected/funded!!</a:t>
            </a:r>
          </a:p>
          <a:p>
            <a:r>
              <a:rPr lang="en-US" dirty="0" smtClean="0"/>
              <a:t>Next steps: </a:t>
            </a:r>
          </a:p>
          <a:p>
            <a:pPr lvl="1"/>
            <a:r>
              <a:rPr lang="en-US" dirty="0" smtClean="0"/>
              <a:t>Identify State DOT panel members that are representatives from CPBM that can follow this project through to implementation (estimate 5 years)</a:t>
            </a:r>
          </a:p>
          <a:p>
            <a:pPr lvl="1"/>
            <a:r>
              <a:rPr lang="en-US" dirty="0" smtClean="0"/>
              <a:t>Work with Chad Allen (proposed Panel chair) to develop the work plan (site visits, peer exchanges and states to participate)</a:t>
            </a:r>
            <a:endParaRPr lang="en-US" dirty="0"/>
          </a:p>
        </p:txBody>
      </p:sp>
    </p:spTree>
    <p:extLst>
      <p:ext uri="{BB962C8B-B14F-4D97-AF65-F5344CB8AC3E}">
        <p14:creationId xmlns:p14="http://schemas.microsoft.com/office/powerpoint/2010/main" val="2569696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NCHRP Synthesis Projects Topics</a:t>
            </a:r>
            <a:endParaRPr lang="en-US" dirty="0"/>
          </a:p>
        </p:txBody>
      </p:sp>
      <p:sp>
        <p:nvSpPr>
          <p:cNvPr id="3" name="Content Placeholder 2"/>
          <p:cNvSpPr>
            <a:spLocks noGrp="1"/>
          </p:cNvSpPr>
          <p:nvPr>
            <p:ph idx="1"/>
          </p:nvPr>
        </p:nvSpPr>
        <p:spPr/>
        <p:txBody>
          <a:bodyPr>
            <a:normAutofit/>
          </a:bodyPr>
          <a:lstStyle/>
          <a:p>
            <a:pPr lvl="0"/>
            <a:r>
              <a:rPr lang="en-US" b="1" i="1" dirty="0" smtClean="0"/>
              <a:t>DUE February 17, 2020</a:t>
            </a:r>
          </a:p>
          <a:p>
            <a:pPr lvl="1"/>
            <a:r>
              <a:rPr lang="en-US" dirty="0" smtClean="0"/>
              <a:t>Standardization of Terminology for Transportation Risk and Resilience Programs (RISK)</a:t>
            </a:r>
          </a:p>
          <a:p>
            <a:pPr lvl="1"/>
            <a:r>
              <a:rPr lang="en-US" dirty="0" smtClean="0"/>
              <a:t>Assessing the Trade-offs of Transportation Asset Data Collection Techniques (ASSET)</a:t>
            </a:r>
          </a:p>
          <a:p>
            <a:pPr lvl="1"/>
            <a:r>
              <a:rPr lang="en-US" dirty="0" smtClean="0"/>
              <a:t>A Synthesis of the Impact of Transportation Asset Management Plans on State DOT Practices (ASSET)</a:t>
            </a:r>
          </a:p>
          <a:p>
            <a:pPr lvl="0"/>
            <a:r>
              <a:rPr lang="en-US" dirty="0" smtClean="0"/>
              <a:t>Action Items:</a:t>
            </a:r>
          </a:p>
          <a:p>
            <a:pPr lvl="1"/>
            <a:r>
              <a:rPr lang="en-US" dirty="0" smtClean="0"/>
              <a:t>Subcommittees need to write these Problem Statements</a:t>
            </a:r>
          </a:p>
          <a:p>
            <a:pPr lvl="1"/>
            <a:r>
              <a:rPr lang="en-US" dirty="0" smtClean="0"/>
              <a:t>Do we want to prioritize or submit all 3?</a:t>
            </a:r>
            <a:endParaRPr lang="en-US" dirty="0"/>
          </a:p>
        </p:txBody>
      </p:sp>
    </p:spTree>
    <p:extLst>
      <p:ext uri="{BB962C8B-B14F-4D97-AF65-F5344CB8AC3E}">
        <p14:creationId xmlns:p14="http://schemas.microsoft.com/office/powerpoint/2010/main" val="3891853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FY2020 Approved Research</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NCHRP 23-06 (B-11): </a:t>
            </a:r>
            <a:r>
              <a:rPr lang="en-US" i="1" dirty="0"/>
              <a:t>Developing an AASHTO Guide to System Level Asset Valuation in Support of Transportation Asset Management Decision Making </a:t>
            </a:r>
            <a:endParaRPr lang="en-US" i="1" dirty="0" smtClean="0"/>
          </a:p>
          <a:p>
            <a:pPr marL="0" lvl="0" indent="0">
              <a:buNone/>
            </a:pPr>
            <a:r>
              <a:rPr lang="en-US" i="1" dirty="0"/>
              <a:t>	</a:t>
            </a:r>
            <a:r>
              <a:rPr lang="en-US" i="1" dirty="0" smtClean="0"/>
              <a:t>panel meeting February 11-12, 2020 to write RFP</a:t>
            </a:r>
            <a:endParaRPr lang="en-US" i="1" dirty="0"/>
          </a:p>
          <a:p>
            <a:pPr lvl="0"/>
            <a:r>
              <a:rPr lang="en-US" dirty="0" smtClean="0"/>
              <a:t>NCHRP 08-127  (B-12): </a:t>
            </a:r>
            <a:r>
              <a:rPr lang="en-US" i="1" dirty="0"/>
              <a:t>Emerging Issues: Impact of New Disruptive Technologies on the Performance of DOTs </a:t>
            </a:r>
          </a:p>
          <a:p>
            <a:pPr lvl="0"/>
            <a:r>
              <a:rPr lang="en-US" dirty="0" smtClean="0"/>
              <a:t>NCHRP 23-07 (B-13): </a:t>
            </a:r>
            <a:r>
              <a:rPr lang="en-US" i="1" dirty="0"/>
              <a:t>Guidebook for Identifying and Implementing Forecasting Techniques for Effective Target Setting</a:t>
            </a:r>
          </a:p>
          <a:p>
            <a:r>
              <a:rPr lang="en-US" dirty="0" smtClean="0"/>
              <a:t>NCHRP 23-08 (F-03): </a:t>
            </a:r>
            <a:r>
              <a:rPr lang="en-US" i="1" dirty="0"/>
              <a:t>Guidelines for Incorporating Maintenance Costs into a Transportation Asset Management </a:t>
            </a:r>
            <a:r>
              <a:rPr lang="en-US" i="1" dirty="0" smtClean="0"/>
              <a:t>Plan</a:t>
            </a:r>
          </a:p>
          <a:p>
            <a:pPr lvl="1"/>
            <a:r>
              <a:rPr lang="en-US" dirty="0"/>
              <a:t>The AASHTO Committee on Maintenance submitted and will receive NCHRP funding for a directly related research </a:t>
            </a:r>
            <a:r>
              <a:rPr lang="en-US" dirty="0" smtClean="0"/>
              <a:t>project:</a:t>
            </a:r>
          </a:p>
          <a:p>
            <a:pPr marL="0" indent="0">
              <a:buNone/>
            </a:pPr>
            <a:endParaRPr lang="en-US" dirty="0" smtClean="0"/>
          </a:p>
          <a:p>
            <a:pPr lvl="1"/>
            <a:endParaRPr lang="en-US" dirty="0"/>
          </a:p>
          <a:p>
            <a:endParaRPr lang="en-US" dirty="0"/>
          </a:p>
        </p:txBody>
      </p:sp>
    </p:spTree>
    <p:extLst>
      <p:ext uri="{BB962C8B-B14F-4D97-AF65-F5344CB8AC3E}">
        <p14:creationId xmlns:p14="http://schemas.microsoft.com/office/powerpoint/2010/main" val="82053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On-Going (1 of 3)</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NCHRP </a:t>
            </a:r>
            <a:r>
              <a:rPr lang="en-US" dirty="0"/>
              <a:t>08-109—</a:t>
            </a:r>
            <a:r>
              <a:rPr lang="en-US" i="1" dirty="0"/>
              <a:t>Updating the AASHTO Transportation Asset Management Guide-A Focus on Implementation (FY2017</a:t>
            </a:r>
            <a:r>
              <a:rPr lang="en-US" i="1" dirty="0" smtClean="0"/>
              <a:t>) </a:t>
            </a:r>
            <a:r>
              <a:rPr lang="en-US" i="1" dirty="0" smtClean="0">
                <a:solidFill>
                  <a:srgbClr val="FF0000"/>
                </a:solidFill>
              </a:rPr>
              <a:t>nearing completion</a:t>
            </a:r>
            <a:endParaRPr lang="en-US" i="1" dirty="0">
              <a:solidFill>
                <a:srgbClr val="FF0000"/>
              </a:solidFill>
            </a:endParaRPr>
          </a:p>
          <a:p>
            <a:r>
              <a:rPr lang="en-US" dirty="0"/>
              <a:t>NCHRP </a:t>
            </a:r>
            <a:r>
              <a:rPr lang="en-US" dirty="0" smtClean="0"/>
              <a:t>20-44(2)—</a:t>
            </a:r>
            <a:r>
              <a:rPr lang="en-US" i="1" dirty="0" smtClean="0"/>
              <a:t>Implementation</a:t>
            </a:r>
            <a:r>
              <a:rPr lang="en-US" i="1" dirty="0"/>
              <a:t>, ERM Guide (FY2017</a:t>
            </a:r>
            <a:r>
              <a:rPr lang="en-US" i="1" dirty="0" smtClean="0"/>
              <a:t>)</a:t>
            </a:r>
          </a:p>
          <a:p>
            <a:r>
              <a:rPr lang="en-US" dirty="0"/>
              <a:t>NCHRP 08-113: </a:t>
            </a:r>
            <a:r>
              <a:rPr lang="en-US" i="1" dirty="0"/>
              <a:t>Effective Transportation Asset Management Practices at State DOTs, Regional Organizations and Local Agencies (FY2018</a:t>
            </a:r>
            <a:r>
              <a:rPr lang="en-US" i="1" dirty="0" smtClean="0"/>
              <a:t>)</a:t>
            </a:r>
          </a:p>
          <a:p>
            <a:r>
              <a:rPr lang="en-US" dirty="0"/>
              <a:t>NCHRP 08-115: </a:t>
            </a:r>
            <a:r>
              <a:rPr lang="en-US" i="1" dirty="0"/>
              <a:t>Framework for Designing and Managing Data and Information Workflows for Transportation Assets (FY2018)</a:t>
            </a:r>
          </a:p>
          <a:p>
            <a:pPr lvl="1"/>
            <a:r>
              <a:rPr lang="en-US" i="1" dirty="0">
                <a:solidFill>
                  <a:srgbClr val="FF0000"/>
                </a:solidFill>
              </a:rPr>
              <a:t>Proposed by Subcommittee on Construction</a:t>
            </a:r>
          </a:p>
          <a:p>
            <a:pPr lvl="1"/>
            <a:r>
              <a:rPr lang="en-US" i="1" dirty="0">
                <a:solidFill>
                  <a:srgbClr val="FF0000"/>
                </a:solidFill>
              </a:rPr>
              <a:t>Of interest to Committee on Data Management and Analytics and Subcommittee on Asset </a:t>
            </a:r>
            <a:r>
              <a:rPr lang="en-US" i="1" dirty="0" smtClean="0">
                <a:solidFill>
                  <a:srgbClr val="FF0000"/>
                </a:solidFill>
              </a:rPr>
              <a:t>Management</a:t>
            </a:r>
          </a:p>
          <a:p>
            <a:r>
              <a:rPr lang="en-US" dirty="0"/>
              <a:t>NCHRP 03-128:</a:t>
            </a:r>
            <a:r>
              <a:rPr lang="en-US" i="1" dirty="0"/>
              <a:t> Business Intelligence for Transportation System Management and Operations and Agency Decision Making (FY2018)</a:t>
            </a:r>
          </a:p>
          <a:p>
            <a:pPr lvl="1"/>
            <a:r>
              <a:rPr lang="en-US" i="1" dirty="0"/>
              <a:t>Proposed by Subcommittee on TSM&amp;O</a:t>
            </a:r>
          </a:p>
          <a:p>
            <a:pPr lvl="1"/>
            <a:r>
              <a:rPr lang="en-US" i="1" dirty="0"/>
              <a:t>Matt Haubrich is on the project </a:t>
            </a:r>
            <a:r>
              <a:rPr lang="en-US" i="1" dirty="0" smtClean="0"/>
              <a:t>panel</a:t>
            </a:r>
            <a:endParaRPr lang="en-US" i="1" dirty="0"/>
          </a:p>
        </p:txBody>
      </p:sp>
    </p:spTree>
    <p:extLst>
      <p:ext uri="{BB962C8B-B14F-4D97-AF65-F5344CB8AC3E}">
        <p14:creationId xmlns:p14="http://schemas.microsoft.com/office/powerpoint/2010/main" val="624117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On-Going (2 of 3)</a:t>
            </a:r>
            <a:endParaRPr lang="en-US" dirty="0"/>
          </a:p>
        </p:txBody>
      </p:sp>
      <p:sp>
        <p:nvSpPr>
          <p:cNvPr id="5" name="Content Placeholder 4"/>
          <p:cNvSpPr>
            <a:spLocks noGrp="1"/>
          </p:cNvSpPr>
          <p:nvPr>
            <p:ph idx="1"/>
          </p:nvPr>
        </p:nvSpPr>
        <p:spPr/>
        <p:txBody>
          <a:bodyPr>
            <a:normAutofit fontScale="92500"/>
          </a:bodyPr>
          <a:lstStyle/>
          <a:p>
            <a:r>
              <a:rPr lang="en-US" dirty="0" smtClean="0"/>
              <a:t>NCHRP 02-26: </a:t>
            </a:r>
            <a:r>
              <a:rPr lang="en-US" i="1" dirty="0"/>
              <a:t>Implementation of Life-Cycle Planning Analysis in a Transportation Asset Management </a:t>
            </a:r>
            <a:r>
              <a:rPr lang="en-US" i="1" dirty="0" smtClean="0"/>
              <a:t>Framework (FY2019) </a:t>
            </a:r>
          </a:p>
          <a:p>
            <a:pPr lvl="1"/>
            <a:r>
              <a:rPr lang="en-US" i="1" dirty="0" smtClean="0"/>
              <a:t> </a:t>
            </a:r>
            <a:r>
              <a:rPr lang="en-US" i="1" dirty="0" smtClean="0">
                <a:solidFill>
                  <a:srgbClr val="FF0000"/>
                </a:solidFill>
              </a:rPr>
              <a:t>WSP conducting research</a:t>
            </a:r>
          </a:p>
          <a:p>
            <a:pPr lvl="1"/>
            <a:r>
              <a:rPr lang="en-US" i="1" dirty="0" smtClean="0">
                <a:solidFill>
                  <a:srgbClr val="FF0000"/>
                </a:solidFill>
              </a:rPr>
              <a:t>Task 1 Literature Review provided</a:t>
            </a:r>
          </a:p>
          <a:p>
            <a:pPr lvl="1"/>
            <a:r>
              <a:rPr lang="en-US" i="1" dirty="0" smtClean="0">
                <a:solidFill>
                  <a:srgbClr val="FF0000"/>
                </a:solidFill>
              </a:rPr>
              <a:t>January 8, 2020 panel conference call</a:t>
            </a:r>
          </a:p>
          <a:p>
            <a:r>
              <a:rPr lang="en-US" dirty="0"/>
              <a:t>NCHRP 08-118 </a:t>
            </a:r>
            <a:r>
              <a:rPr lang="en-US" i="1" dirty="0"/>
              <a:t>Risk Assessment Techniques for Transportation Asset </a:t>
            </a:r>
            <a:r>
              <a:rPr lang="en-US" i="1" dirty="0" smtClean="0"/>
              <a:t>Management (FY2019) </a:t>
            </a:r>
            <a:r>
              <a:rPr lang="en-US" i="1" dirty="0" smtClean="0">
                <a:solidFill>
                  <a:srgbClr val="FF0000"/>
                </a:solidFill>
              </a:rPr>
              <a:t>complete survey by 9/17 sent out by Shobna Varma, </a:t>
            </a:r>
            <a:r>
              <a:rPr lang="en-US" i="1" dirty="0" err="1" smtClean="0">
                <a:solidFill>
                  <a:srgbClr val="FF0000"/>
                </a:solidFill>
              </a:rPr>
              <a:t>Starisis</a:t>
            </a:r>
            <a:endParaRPr lang="en-US" i="1" dirty="0">
              <a:solidFill>
                <a:srgbClr val="FF0000"/>
              </a:solidFill>
            </a:endParaRPr>
          </a:p>
          <a:p>
            <a:r>
              <a:rPr lang="en-US" dirty="0" smtClean="0"/>
              <a:t>NCHRP 02-27: </a:t>
            </a:r>
            <a:r>
              <a:rPr lang="en-US" i="1" dirty="0"/>
              <a:t>Making Targets Matter: Managing Performance to Enhance </a:t>
            </a:r>
            <a:r>
              <a:rPr lang="en-US" i="1" dirty="0" smtClean="0"/>
              <a:t>Decision-Making (FY2019)</a:t>
            </a:r>
            <a:endParaRPr lang="en-US" i="1" dirty="0"/>
          </a:p>
          <a:p>
            <a:endParaRPr lang="en-US" i="1" dirty="0"/>
          </a:p>
        </p:txBody>
      </p:sp>
    </p:spTree>
    <p:extLst>
      <p:ext uri="{BB962C8B-B14F-4D97-AF65-F5344CB8AC3E}">
        <p14:creationId xmlns:p14="http://schemas.microsoft.com/office/powerpoint/2010/main" val="1360262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On-Going (3 of 3)</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NCHRP </a:t>
            </a:r>
            <a:r>
              <a:rPr lang="en-US" dirty="0"/>
              <a:t>Synthesis 20-05/Topic </a:t>
            </a:r>
            <a:r>
              <a:rPr lang="en-US" dirty="0" smtClean="0"/>
              <a:t>50-15: </a:t>
            </a:r>
            <a:r>
              <a:rPr lang="en-US" i="1" dirty="0" smtClean="0"/>
              <a:t>Asset </a:t>
            </a:r>
            <a:r>
              <a:rPr lang="en-US" i="1" dirty="0"/>
              <a:t>Management Approaches to Identifying and Evaluating Assets Damaged Due to Emergency Events </a:t>
            </a:r>
            <a:r>
              <a:rPr lang="en-US" i="1" dirty="0" smtClean="0"/>
              <a:t> (FY2019)</a:t>
            </a:r>
            <a:br>
              <a:rPr lang="en-US" i="1" dirty="0" smtClean="0"/>
            </a:br>
            <a:r>
              <a:rPr lang="en-US" i="1" dirty="0" smtClean="0">
                <a:solidFill>
                  <a:srgbClr val="FF0000"/>
                </a:solidFill>
              </a:rPr>
              <a:t>Spy Pond Partners selected, work plan approved, Panel meeting 6/22/2020</a:t>
            </a:r>
            <a:endParaRPr lang="en-US" i="1" dirty="0" smtClean="0"/>
          </a:p>
          <a:p>
            <a:r>
              <a:rPr lang="en-US" dirty="0" smtClean="0"/>
              <a:t>NCHRP 20-24(127)</a:t>
            </a:r>
            <a:r>
              <a:rPr lang="en-US" i="1" dirty="0" smtClean="0"/>
              <a:t>: </a:t>
            </a:r>
            <a:r>
              <a:rPr lang="en-US" i="1" dirty="0"/>
              <a:t>Performance Management Implementation Concerns, Issues and </a:t>
            </a:r>
            <a:r>
              <a:rPr lang="en-US" i="1" dirty="0" smtClean="0"/>
              <a:t>Challenges (FY2019)</a:t>
            </a:r>
            <a:br>
              <a:rPr lang="en-US" i="1" dirty="0" smtClean="0"/>
            </a:br>
            <a:r>
              <a:rPr lang="en-US" i="1" dirty="0" smtClean="0">
                <a:solidFill>
                  <a:srgbClr val="FF0000"/>
                </a:solidFill>
              </a:rPr>
              <a:t>Spy </a:t>
            </a:r>
            <a:r>
              <a:rPr lang="en-US" i="1" dirty="0">
                <a:solidFill>
                  <a:srgbClr val="FF0000"/>
                </a:solidFill>
              </a:rPr>
              <a:t>Pond Partners selected, </a:t>
            </a:r>
            <a:r>
              <a:rPr lang="en-US" i="1" dirty="0" smtClean="0">
                <a:solidFill>
                  <a:srgbClr val="FF0000"/>
                </a:solidFill>
              </a:rPr>
              <a:t>work is ongoing</a:t>
            </a:r>
            <a:endParaRPr lang="en-US" i="1" dirty="0"/>
          </a:p>
          <a:p>
            <a:r>
              <a:rPr lang="en-US" dirty="0" smtClean="0"/>
              <a:t>NCHRP </a:t>
            </a:r>
            <a:r>
              <a:rPr lang="en-US" dirty="0"/>
              <a:t>20-123(01</a:t>
            </a:r>
            <a:r>
              <a:rPr lang="en-US" dirty="0" smtClean="0"/>
              <a:t>)</a:t>
            </a:r>
            <a:r>
              <a:rPr lang="en-US" i="1" dirty="0" smtClean="0"/>
              <a:t>: </a:t>
            </a:r>
            <a:r>
              <a:rPr lang="en-US" i="1" dirty="0"/>
              <a:t>Transportation Asset Management Strategic Planning and Research Roadmap </a:t>
            </a:r>
            <a:r>
              <a:rPr lang="en-US" i="1" dirty="0" smtClean="0"/>
              <a:t>Development (FY2019)</a:t>
            </a:r>
            <a:br>
              <a:rPr lang="en-US" i="1" dirty="0" smtClean="0"/>
            </a:br>
            <a:r>
              <a:rPr lang="en-US" i="1" dirty="0" smtClean="0">
                <a:solidFill>
                  <a:srgbClr val="FF0000"/>
                </a:solidFill>
              </a:rPr>
              <a:t>TAM Workshop held October 2019, Spy Pond Partners submitted Workshop Summary comments due 12/16/19</a:t>
            </a:r>
          </a:p>
          <a:p>
            <a:endParaRPr lang="en-US" i="1" dirty="0"/>
          </a:p>
          <a:p>
            <a:endParaRPr lang="en-US" i="1" dirty="0"/>
          </a:p>
          <a:p>
            <a:endParaRPr lang="en-US" i="1" dirty="0"/>
          </a:p>
        </p:txBody>
      </p:sp>
    </p:spTree>
    <p:extLst>
      <p:ext uri="{BB962C8B-B14F-4D97-AF65-F5344CB8AC3E}">
        <p14:creationId xmlns:p14="http://schemas.microsoft.com/office/powerpoint/2010/main" val="1168190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Recently Completed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NCHRP </a:t>
            </a:r>
            <a:r>
              <a:rPr lang="en-US" dirty="0"/>
              <a:t>20-100—</a:t>
            </a:r>
            <a:r>
              <a:rPr lang="en-US" i="1" dirty="0"/>
              <a:t>Return on Investment in Transportation Asset Management Systems and </a:t>
            </a:r>
            <a:r>
              <a:rPr lang="en-US" i="1" dirty="0" smtClean="0"/>
              <a:t>Practices (FY2016)</a:t>
            </a:r>
            <a:endParaRPr lang="en-US" i="1" dirty="0"/>
          </a:p>
          <a:p>
            <a:r>
              <a:rPr lang="en-US" dirty="0"/>
              <a:t>NCHRP </a:t>
            </a:r>
            <a:r>
              <a:rPr lang="en-US" dirty="0" smtClean="0"/>
              <a:t>19-12, </a:t>
            </a:r>
            <a:r>
              <a:rPr lang="en-US" dirty="0" smtClean="0">
                <a:solidFill>
                  <a:srgbClr val="FF0000"/>
                </a:solidFill>
              </a:rPr>
              <a:t>NCHRP Report 898</a:t>
            </a:r>
            <a:r>
              <a:rPr lang="en-US" dirty="0" smtClean="0"/>
              <a:t>—</a:t>
            </a:r>
            <a:r>
              <a:rPr lang="en-US" i="1" dirty="0" smtClean="0"/>
              <a:t>Guide </a:t>
            </a:r>
            <a:r>
              <a:rPr lang="en-US" i="1" dirty="0"/>
              <a:t>for Financial Planning and Management in Support of Transportation Asset Management (FY2016)</a:t>
            </a:r>
          </a:p>
          <a:p>
            <a:r>
              <a:rPr lang="en-US" dirty="0" smtClean="0"/>
              <a:t>NCHRP </a:t>
            </a:r>
            <a:r>
              <a:rPr lang="en-US" dirty="0"/>
              <a:t>20-118—</a:t>
            </a:r>
            <a:r>
              <a:rPr lang="en-US" i="1" dirty="0"/>
              <a:t>Effective Performance Management by Transportation Agencies: Benchmarking and Comparative </a:t>
            </a:r>
            <a:r>
              <a:rPr lang="en-US" i="1" dirty="0" smtClean="0"/>
              <a:t>Measurement (FY2017)</a:t>
            </a:r>
          </a:p>
          <a:p>
            <a:r>
              <a:rPr lang="en-US" dirty="0"/>
              <a:t>NCHRP </a:t>
            </a:r>
            <a:r>
              <a:rPr lang="en-US" dirty="0" smtClean="0"/>
              <a:t>20-24, </a:t>
            </a:r>
            <a:r>
              <a:rPr lang="en-US" dirty="0"/>
              <a:t>Task </a:t>
            </a:r>
            <a:r>
              <a:rPr lang="en-US" dirty="0" smtClean="0"/>
              <a:t>124</a:t>
            </a:r>
            <a:r>
              <a:rPr lang="en-US" i="1" dirty="0" smtClean="0"/>
              <a:t>—Communicating Performance </a:t>
            </a:r>
            <a:r>
              <a:rPr lang="en-US" i="1" dirty="0"/>
              <a:t>Management Peer </a:t>
            </a:r>
            <a:r>
              <a:rPr lang="en-US" i="1" dirty="0" smtClean="0"/>
              <a:t>Exchange (FY2018)</a:t>
            </a:r>
            <a:r>
              <a:rPr lang="en-US" i="1" dirty="0" smtClean="0">
                <a:solidFill>
                  <a:srgbClr val="FF0000"/>
                </a:solidFill>
              </a:rPr>
              <a:t> completed and reported disseminated</a:t>
            </a:r>
            <a:endParaRPr lang="en-US" i="1" dirty="0"/>
          </a:p>
        </p:txBody>
      </p:sp>
    </p:spTree>
    <p:extLst>
      <p:ext uri="{BB962C8B-B14F-4D97-AF65-F5344CB8AC3E}">
        <p14:creationId xmlns:p14="http://schemas.microsoft.com/office/powerpoint/2010/main" val="1786197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Open Discussion</a:t>
            </a:r>
            <a:br>
              <a:rPr lang="en-US" dirty="0" smtClean="0"/>
            </a:br>
            <a:r>
              <a:rPr lang="en-US" dirty="0" smtClean="0"/>
              <a:t>and Round Robin</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9479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a:t>
            </a:r>
            <a:r>
              <a:rPr lang="en-US" baseline="0" dirty="0" smtClean="0"/>
              <a:t> Subcommittees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Asset Management</a:t>
            </a:r>
          </a:p>
          <a:p>
            <a:pPr lvl="1"/>
            <a:r>
              <a:rPr lang="en-US" dirty="0" smtClean="0"/>
              <a:t>Chair: Matt Haubrich, IA</a:t>
            </a:r>
          </a:p>
          <a:p>
            <a:pPr lvl="1"/>
            <a:r>
              <a:rPr lang="en-US" dirty="0" smtClean="0"/>
              <a:t>Meetings: First Friday at 10:00am* (joint with TRB)</a:t>
            </a:r>
          </a:p>
          <a:p>
            <a:r>
              <a:rPr lang="en-US" dirty="0" smtClean="0"/>
              <a:t>Organizational</a:t>
            </a:r>
            <a:r>
              <a:rPr lang="en-US" baseline="0" dirty="0" smtClean="0"/>
              <a:t> Management</a:t>
            </a:r>
          </a:p>
          <a:p>
            <a:pPr lvl="1"/>
            <a:r>
              <a:rPr lang="en-US" dirty="0" smtClean="0"/>
              <a:t>Co-Chairs: Charlie Purcell, IA and Deanna Belden, MN</a:t>
            </a:r>
          </a:p>
          <a:p>
            <a:pPr lvl="1"/>
            <a:r>
              <a:rPr lang="en-US" baseline="0" dirty="0" smtClean="0"/>
              <a:t>Meetings: Third</a:t>
            </a:r>
            <a:r>
              <a:rPr lang="en-US" dirty="0" smtClean="0"/>
              <a:t> Tuesday at 12:00pm*</a:t>
            </a:r>
            <a:endParaRPr lang="en-US" baseline="0" dirty="0" smtClean="0"/>
          </a:p>
          <a:p>
            <a:r>
              <a:rPr lang="en-US" baseline="0" dirty="0" smtClean="0"/>
              <a:t>Risk Management</a:t>
            </a:r>
          </a:p>
          <a:p>
            <a:pPr lvl="1"/>
            <a:r>
              <a:rPr lang="en-US" dirty="0" smtClean="0"/>
              <a:t>Chair: Travis McGrath, ID; Vice-Chair: Jean Wallace, MN</a:t>
            </a:r>
          </a:p>
          <a:p>
            <a:pPr lvl="1"/>
            <a:r>
              <a:rPr lang="en-US" baseline="0" dirty="0" smtClean="0"/>
              <a:t>Meetings: Even Months, Second Monday</a:t>
            </a:r>
            <a:r>
              <a:rPr lang="en-US" dirty="0" smtClean="0"/>
              <a:t> at 2:00pm*</a:t>
            </a:r>
            <a:endParaRPr lang="en-US" baseline="0" dirty="0" smtClean="0"/>
          </a:p>
          <a:p>
            <a:r>
              <a:rPr lang="en-US" baseline="0" dirty="0" smtClean="0"/>
              <a:t>System Mobility and Emerging Technologies</a:t>
            </a:r>
          </a:p>
          <a:p>
            <a:pPr lvl="1"/>
            <a:r>
              <a:rPr lang="en-US" dirty="0" smtClean="0"/>
              <a:t>Chair: Daniela Bremmer, WA; Vice-Chair: TBD</a:t>
            </a:r>
          </a:p>
          <a:p>
            <a:pPr lvl="1"/>
            <a:r>
              <a:rPr lang="en-US" baseline="0" dirty="0" smtClean="0"/>
              <a:t>Meetings: TBD (joint with AASHTO CTSO)</a:t>
            </a:r>
            <a:endParaRPr lang="en-US" dirty="0"/>
          </a:p>
          <a:p>
            <a:pPr marL="0" indent="0">
              <a:buNone/>
            </a:pPr>
            <a:endParaRPr lang="en-US" baseline="0" dirty="0"/>
          </a:p>
          <a:p>
            <a:pPr marL="0" indent="0">
              <a:buNone/>
            </a:pPr>
            <a:r>
              <a:rPr lang="en-US" sz="2100" i="1" dirty="0" smtClean="0"/>
              <a:t>*All times are Eastern</a:t>
            </a:r>
            <a:endParaRPr lang="en-US" i="1" baseline="0" dirty="0" smtClean="0"/>
          </a:p>
        </p:txBody>
      </p:sp>
    </p:spTree>
    <p:extLst>
      <p:ext uri="{BB962C8B-B14F-4D97-AF65-F5344CB8AC3E}">
        <p14:creationId xmlns:p14="http://schemas.microsoft.com/office/powerpoint/2010/main" val="2366352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09" y="850392"/>
            <a:ext cx="9155309" cy="4959126"/>
          </a:xfrm>
          <a:prstGeom prst="rect">
            <a:avLst/>
          </a:prstGeom>
        </p:spPr>
      </p:pic>
    </p:spTree>
    <p:extLst>
      <p:ext uri="{BB962C8B-B14F-4D97-AF65-F5344CB8AC3E}">
        <p14:creationId xmlns:p14="http://schemas.microsoft.com/office/powerpoint/2010/main" val="3598405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Groups</a:t>
            </a:r>
            <a:endParaRPr lang="en-US" dirty="0"/>
          </a:p>
        </p:txBody>
      </p:sp>
      <p:sp>
        <p:nvSpPr>
          <p:cNvPr id="3" name="Content Placeholder 2"/>
          <p:cNvSpPr>
            <a:spLocks noGrp="1"/>
          </p:cNvSpPr>
          <p:nvPr>
            <p:ph idx="1"/>
          </p:nvPr>
        </p:nvSpPr>
        <p:spPr/>
        <p:txBody>
          <a:bodyPr/>
          <a:lstStyle/>
          <a:p>
            <a:r>
              <a:rPr lang="en-US" dirty="0" smtClean="0"/>
              <a:t>Policy and Rulemaking</a:t>
            </a:r>
          </a:p>
          <a:p>
            <a:pPr lvl="1"/>
            <a:r>
              <a:rPr lang="en-US" dirty="0" smtClean="0"/>
              <a:t>Co-Chairs: Lynn Zanto, MT and Paul Degges, TN</a:t>
            </a:r>
          </a:p>
          <a:p>
            <a:pPr lvl="1"/>
            <a:r>
              <a:rPr lang="en-US" dirty="0" smtClean="0"/>
              <a:t>Meetings: As Needed on Second Tuesday at 1:00pm</a:t>
            </a:r>
          </a:p>
          <a:p>
            <a:r>
              <a:rPr lang="en-US" dirty="0" smtClean="0"/>
              <a:t>Professional Development</a:t>
            </a:r>
          </a:p>
          <a:p>
            <a:pPr lvl="1"/>
            <a:r>
              <a:rPr lang="en-US" dirty="0" smtClean="0"/>
              <a:t>Chair: John Selmer, IA; Vice-Chair: TBD</a:t>
            </a:r>
          </a:p>
          <a:p>
            <a:pPr lvl="1"/>
            <a:r>
              <a:rPr lang="en-US" dirty="0" smtClean="0"/>
              <a:t>Meetings: As Needed</a:t>
            </a:r>
          </a:p>
          <a:p>
            <a:r>
              <a:rPr lang="en-US" dirty="0" smtClean="0"/>
              <a:t>Research</a:t>
            </a:r>
          </a:p>
          <a:p>
            <a:pPr lvl="1"/>
            <a:r>
              <a:rPr lang="en-US" dirty="0" smtClean="0"/>
              <a:t>Chair: Tammy Haas, NM</a:t>
            </a:r>
          </a:p>
          <a:p>
            <a:pPr lvl="1"/>
            <a:r>
              <a:rPr lang="en-US" dirty="0" smtClean="0"/>
              <a:t>Meetings: As Needed on Second Friday at 10:00am</a:t>
            </a:r>
          </a:p>
        </p:txBody>
      </p:sp>
    </p:spTree>
    <p:extLst>
      <p:ext uri="{BB962C8B-B14F-4D97-AF65-F5344CB8AC3E}">
        <p14:creationId xmlns:p14="http://schemas.microsoft.com/office/powerpoint/2010/main" val="4157549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Updates and Changes</a:t>
            </a:r>
            <a:endParaRPr lang="en-US" dirty="0"/>
          </a:p>
        </p:txBody>
      </p:sp>
      <p:sp>
        <p:nvSpPr>
          <p:cNvPr id="5" name="Subtitle 4"/>
          <p:cNvSpPr>
            <a:spLocks noGrp="1"/>
          </p:cNvSpPr>
          <p:nvPr>
            <p:ph type="subTitle" idx="1"/>
          </p:nvPr>
        </p:nvSpPr>
        <p:spPr/>
        <p:txBody>
          <a:bodyPr/>
          <a:lstStyle/>
          <a:p>
            <a:r>
              <a:rPr lang="en-US" dirty="0" smtClean="0"/>
              <a:t>Matthew Hardy</a:t>
            </a:r>
            <a:endParaRPr lang="en-US" dirty="0"/>
          </a:p>
        </p:txBody>
      </p:sp>
    </p:spTree>
    <p:extLst>
      <p:ext uri="{BB962C8B-B14F-4D97-AF65-F5344CB8AC3E}">
        <p14:creationId xmlns:p14="http://schemas.microsoft.com/office/powerpoint/2010/main" val="244703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a:t>
            </a:r>
            <a:endParaRPr lang="en-US" dirty="0"/>
          </a:p>
        </p:txBody>
      </p:sp>
      <p:sp>
        <p:nvSpPr>
          <p:cNvPr id="3" name="Content Placeholder 2"/>
          <p:cNvSpPr>
            <a:spLocks noGrp="1"/>
          </p:cNvSpPr>
          <p:nvPr>
            <p:ph idx="1"/>
          </p:nvPr>
        </p:nvSpPr>
        <p:spPr/>
        <p:txBody>
          <a:bodyPr/>
          <a:lstStyle/>
          <a:p>
            <a:r>
              <a:rPr lang="en-US" dirty="0" smtClean="0"/>
              <a:t>Charter</a:t>
            </a:r>
          </a:p>
          <a:p>
            <a:pPr lvl="1"/>
            <a:r>
              <a:rPr lang="en-US" dirty="0" smtClean="0"/>
              <a:t>Updated and being sent to AASHTO SMC for approval.</a:t>
            </a:r>
          </a:p>
          <a:p>
            <a:r>
              <a:rPr lang="en-US" dirty="0" smtClean="0"/>
              <a:t>Action Plan </a:t>
            </a:r>
            <a:r>
              <a:rPr lang="en-US" dirty="0" smtClean="0">
                <a:solidFill>
                  <a:srgbClr val="FF0000"/>
                </a:solidFill>
                <a:sym typeface="Wingdings" panose="05000000000000000000" pitchFamily="2" charset="2"/>
              </a:rPr>
              <a:t></a:t>
            </a:r>
            <a:r>
              <a:rPr lang="en-US" dirty="0" smtClean="0">
                <a:sym typeface="Wingdings" panose="05000000000000000000" pitchFamily="2" charset="2"/>
              </a:rPr>
              <a:t> </a:t>
            </a:r>
            <a:r>
              <a:rPr lang="en-US" i="1" dirty="0" smtClean="0">
                <a:solidFill>
                  <a:srgbClr val="FF0000"/>
                </a:solidFill>
                <a:sym typeface="Wingdings" panose="05000000000000000000" pitchFamily="2" charset="2"/>
              </a:rPr>
              <a:t>Working On It!</a:t>
            </a:r>
            <a:endParaRPr lang="en-US" i="1" dirty="0" smtClean="0">
              <a:solidFill>
                <a:srgbClr val="FF0000"/>
              </a:solidFill>
            </a:endParaRPr>
          </a:p>
          <a:p>
            <a:r>
              <a:rPr lang="en-US" dirty="0" smtClean="0"/>
              <a:t>Regular Conference Calls</a:t>
            </a:r>
            <a:endParaRPr lang="en-US" dirty="0"/>
          </a:p>
        </p:txBody>
      </p:sp>
    </p:spTree>
    <p:extLst>
      <p:ext uri="{BB962C8B-B14F-4D97-AF65-F5344CB8AC3E}">
        <p14:creationId xmlns:p14="http://schemas.microsoft.com/office/powerpoint/2010/main" val="298632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86968"/>
            <a:ext cx="9155830" cy="4959408"/>
          </a:xfrm>
          <a:prstGeom prst="rect">
            <a:avLst/>
          </a:prstGeom>
        </p:spPr>
      </p:pic>
      <p:sp>
        <p:nvSpPr>
          <p:cNvPr id="7" name="Right Brace 6"/>
          <p:cNvSpPr/>
          <p:nvPr/>
        </p:nvSpPr>
        <p:spPr>
          <a:xfrm>
            <a:off x="3410712" y="2340864"/>
            <a:ext cx="466344" cy="13716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050792" y="2149501"/>
            <a:ext cx="3063240" cy="1754326"/>
          </a:xfrm>
          <a:prstGeom prst="rect">
            <a:avLst/>
          </a:prstGeom>
          <a:noFill/>
        </p:spPr>
        <p:txBody>
          <a:bodyPr wrap="square" rtlCol="0">
            <a:spAutoFit/>
          </a:bodyPr>
          <a:lstStyle/>
          <a:p>
            <a:r>
              <a:rPr lang="en-US" sz="1200" b="1" dirty="0" smtClean="0">
                <a:solidFill>
                  <a:srgbClr val="FF0000"/>
                </a:solidFill>
              </a:rPr>
              <a:t>These dates may change due to:</a:t>
            </a:r>
          </a:p>
          <a:p>
            <a:endParaRPr lang="en-US" sz="1200" b="1" dirty="0" smtClean="0">
              <a:solidFill>
                <a:srgbClr val="FF0000"/>
              </a:solidFill>
            </a:endParaRPr>
          </a:p>
          <a:p>
            <a:pPr marL="342900" indent="-342900">
              <a:buAutoNum type="alphaLcParenR"/>
            </a:pPr>
            <a:r>
              <a:rPr lang="en-US" sz="1200" b="1" dirty="0" smtClean="0">
                <a:solidFill>
                  <a:srgbClr val="FF0000"/>
                </a:solidFill>
              </a:rPr>
              <a:t>Known Conflicts (e.g., holidays)—These changes will be reflected in the original registration but may get updated later.</a:t>
            </a:r>
          </a:p>
          <a:p>
            <a:pPr marL="342900" indent="-342900">
              <a:buAutoNum type="alphaLcParenR"/>
            </a:pPr>
            <a:r>
              <a:rPr lang="en-US" sz="1200" b="1" dirty="0" smtClean="0">
                <a:solidFill>
                  <a:srgbClr val="FF0000"/>
                </a:solidFill>
              </a:rPr>
              <a:t>Last-Minute Changes—These changes will be near the time/date of the event. Emails will be sent from </a:t>
            </a:r>
            <a:r>
              <a:rPr lang="en-US" sz="1200" b="1" dirty="0" err="1" smtClean="0">
                <a:solidFill>
                  <a:srgbClr val="FF0000"/>
                </a:solidFill>
              </a:rPr>
              <a:t>GotoWebinar</a:t>
            </a:r>
            <a:r>
              <a:rPr lang="en-US" sz="1200" b="1" dirty="0" smtClean="0">
                <a:solidFill>
                  <a:srgbClr val="FF0000"/>
                </a:solidFill>
              </a:rPr>
              <a:t> and follow-up from Matt Hardy.</a:t>
            </a:r>
          </a:p>
        </p:txBody>
      </p:sp>
    </p:spTree>
    <p:extLst>
      <p:ext uri="{BB962C8B-B14F-4D97-AF65-F5344CB8AC3E}">
        <p14:creationId xmlns:p14="http://schemas.microsoft.com/office/powerpoint/2010/main" val="175166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985337"/>
            <a:ext cx="9144000" cy="4953000"/>
          </a:xfrm>
          <a:prstGeom prst="rect">
            <a:avLst/>
          </a:prstGeom>
        </p:spPr>
      </p:pic>
      <p:sp>
        <p:nvSpPr>
          <p:cNvPr id="6" name="Oval 5"/>
          <p:cNvSpPr/>
          <p:nvPr/>
        </p:nvSpPr>
        <p:spPr>
          <a:xfrm>
            <a:off x="1828800" y="2889504"/>
            <a:ext cx="1307592" cy="502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41648" y="2816352"/>
            <a:ext cx="3172968" cy="646331"/>
          </a:xfrm>
          <a:prstGeom prst="rect">
            <a:avLst/>
          </a:prstGeom>
          <a:noFill/>
        </p:spPr>
        <p:txBody>
          <a:bodyPr wrap="square" rtlCol="0">
            <a:spAutoFit/>
          </a:bodyPr>
          <a:lstStyle/>
          <a:p>
            <a:r>
              <a:rPr lang="en-US" b="1" dirty="0" smtClean="0">
                <a:solidFill>
                  <a:srgbClr val="FF0000"/>
                </a:solidFill>
              </a:rPr>
              <a:t>You have to add these to your calendar!</a:t>
            </a:r>
            <a:endParaRPr lang="en-US" b="1" dirty="0">
              <a:solidFill>
                <a:srgbClr val="FF0000"/>
              </a:solidFill>
            </a:endParaRPr>
          </a:p>
        </p:txBody>
      </p:sp>
      <p:cxnSp>
        <p:nvCxnSpPr>
          <p:cNvPr id="9" name="Straight Arrow Connector 8"/>
          <p:cNvCxnSpPr>
            <a:stCxn id="6" idx="6"/>
            <a:endCxn id="7" idx="1"/>
          </p:cNvCxnSpPr>
          <p:nvPr/>
        </p:nvCxnSpPr>
        <p:spPr>
          <a:xfrm flipV="1">
            <a:off x="3136392" y="3139518"/>
            <a:ext cx="905256" cy="1446"/>
          </a:xfrm>
          <a:prstGeom prst="straightConnector1">
            <a:avLst/>
          </a:prstGeom>
          <a:ln w="28575">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0248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9A5248910ACC4F8A493F6E078A2F7D" ma:contentTypeVersion="2" ma:contentTypeDescription="Create a new document." ma:contentTypeScope="" ma:versionID="95dcebaf430eeb75d8cca21f727cfedd">
  <xsd:schema xmlns:xsd="http://www.w3.org/2001/XMLSchema" xmlns:xs="http://www.w3.org/2001/XMLSchema" xmlns:p="http://schemas.microsoft.com/office/2006/metadata/properties" xmlns:ns2="http://schemas.microsoft.com/sharepoint/v4" targetNamespace="http://schemas.microsoft.com/office/2006/metadata/properties" ma:root="true" ma:fieldsID="a69d1a92217b87baa7eb6ce5e981d2e3"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0E2C4AE5-80AB-4DA3-86AF-F35051E7B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0BA8F-14B8-4EF6-8448-BC1D5ED3FAF3}">
  <ds:schemaRefs>
    <ds:schemaRef ds:uri="http://schemas.microsoft.com/sharepoint/v3/contenttype/forms"/>
  </ds:schemaRefs>
</ds:datastoreItem>
</file>

<file path=customXml/itemProps3.xml><?xml version="1.0" encoding="utf-8"?>
<ds:datastoreItem xmlns:ds="http://schemas.openxmlformats.org/officeDocument/2006/customXml" ds:itemID="{B62D70C3-5AE9-45C9-B5ED-BC7A50BC42FC}">
  <ds:schemaRef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microsoft.com/sharepoint/v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257</TotalTime>
  <Words>2476</Words>
  <Application>Microsoft Office PowerPoint</Application>
  <PresentationFormat>On-screen Show (4:3)</PresentationFormat>
  <Paragraphs>314</Paragraphs>
  <Slides>40</Slides>
  <Notes>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Committee Overview</vt:lpstr>
      <vt:lpstr>Structure</vt:lpstr>
      <vt:lpstr>Leadership</vt:lpstr>
      <vt:lpstr>Technical Subcommittees</vt:lpstr>
      <vt:lpstr>Work Groups</vt:lpstr>
      <vt:lpstr>Updates and Changes</vt:lpstr>
      <vt:lpstr>What’s Different?</vt:lpstr>
      <vt:lpstr>PowerPoint Presentation</vt:lpstr>
      <vt:lpstr>PowerPoint Presentation</vt:lpstr>
      <vt:lpstr>PowerPoint Presentation</vt:lpstr>
      <vt:lpstr>PowerPoint Presentation</vt:lpstr>
      <vt:lpstr>FHWA Update</vt:lpstr>
      <vt:lpstr>FHWA PM3 GIS Tool Demonstration</vt:lpstr>
      <vt:lpstr>Subcommittee Updates</vt:lpstr>
      <vt:lpstr>Asset Management Subcommittee</vt:lpstr>
      <vt:lpstr>Organizational Management Subcommittee</vt:lpstr>
      <vt:lpstr>Risk Management Subcommittee</vt:lpstr>
      <vt:lpstr>Activities</vt:lpstr>
      <vt:lpstr>Activities (cont.)</vt:lpstr>
      <vt:lpstr>System Mobility and Emerging Technologies</vt:lpstr>
      <vt:lpstr>TPM Pooled Fund</vt:lpstr>
      <vt:lpstr>Primary Tasks</vt:lpstr>
      <vt:lpstr>TPM Portal</vt:lpstr>
      <vt:lpstr>MODAT Web Tool</vt:lpstr>
      <vt:lpstr>Member Outreach</vt:lpstr>
      <vt:lpstr>TPM Pooled Fund Peer Exchange</vt:lpstr>
      <vt:lpstr>Peer Exchange Activities</vt:lpstr>
      <vt:lpstr>Research Update</vt:lpstr>
      <vt:lpstr>Research Work Group</vt:lpstr>
      <vt:lpstr>FY2021 NCHRP Program Submissions</vt:lpstr>
      <vt:lpstr>FY2021 NCHRP Program Next Steps</vt:lpstr>
      <vt:lpstr>FY2021 Domestic Scan</vt:lpstr>
      <vt:lpstr>NCHRP Synthesis Projects Topics</vt:lpstr>
      <vt:lpstr>FY2020 Approved Research</vt:lpstr>
      <vt:lpstr>On-Going (1 of 3)</vt:lpstr>
      <vt:lpstr>On-Going (2 of 3)</vt:lpstr>
      <vt:lpstr>On-Going (3 of 3)</vt:lpstr>
      <vt:lpstr>Recently Completed</vt:lpstr>
      <vt:lpstr>Open Discussion and Round Robin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Hardy Matthew</dc:creator>
  <cp:lastModifiedBy>Karen S. Miller</cp:lastModifiedBy>
  <cp:revision>22</cp:revision>
  <dcterms:created xsi:type="dcterms:W3CDTF">2019-12-11T17:50:24Z</dcterms:created>
  <dcterms:modified xsi:type="dcterms:W3CDTF">2019-12-16T16:59:21Z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0x010100959A5248910ACC4F8A493F6E078A2F7D</vt:lpwstr>
  </property>
</Properties>
</file>