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982" r:id="rId2"/>
    <p:sldId id="3984" r:id="rId3"/>
    <p:sldId id="3985" r:id="rId4"/>
    <p:sldId id="3986" r:id="rId5"/>
    <p:sldId id="398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7" d="100"/>
          <a:sy n="97" d="100"/>
        </p:scale>
        <p:origin x="30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1F52D5-4DA0-4380-8006-19F0BA496829}" type="datetimeFigureOut">
              <a:rPr lang="en-US" smtClean="0"/>
              <a:t>9/12/2022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0DF82-9077-4139-B338-D474CC35831B}" type="slidenum">
              <a:rPr lang="en-US" smtClean="0"/>
              <a:t>‹#›</a:t>
            </a:fld>
            <a:endParaRPr lang="en-US"/>
          </a:p>
        </p:txBody>
      </p:sp>
    </p:spTree>
    <p:extLst>
      <p:ext uri="{BB962C8B-B14F-4D97-AF65-F5344CB8AC3E}">
        <p14:creationId xmlns:p14="http://schemas.microsoft.com/office/powerpoint/2010/main" val="7528288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 Henkel</a:t>
            </a:r>
          </a:p>
        </p:txBody>
      </p:sp>
      <p:sp>
        <p:nvSpPr>
          <p:cNvPr id="4" name="Slide Number Placeholder 3"/>
          <p:cNvSpPr>
            <a:spLocks noGrp="1"/>
          </p:cNvSpPr>
          <p:nvPr>
            <p:ph type="sldNum" sz="quarter" idx="5"/>
          </p:nvPr>
        </p:nvSpPr>
        <p:spPr/>
        <p:txBody>
          <a:bodyPr/>
          <a:lstStyle/>
          <a:p>
            <a:r>
              <a:rPr lang="en-US" dirty="0"/>
              <a:t>4</a:t>
            </a:r>
          </a:p>
        </p:txBody>
      </p:sp>
    </p:spTree>
    <p:extLst>
      <p:ext uri="{BB962C8B-B14F-4D97-AF65-F5344CB8AC3E}">
        <p14:creationId xmlns:p14="http://schemas.microsoft.com/office/powerpoint/2010/main" val="1119835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 Henkel</a:t>
            </a:r>
          </a:p>
        </p:txBody>
      </p:sp>
      <p:sp>
        <p:nvSpPr>
          <p:cNvPr id="4" name="Slide Number Placeholder 3"/>
          <p:cNvSpPr>
            <a:spLocks noGrp="1"/>
          </p:cNvSpPr>
          <p:nvPr>
            <p:ph type="sldNum" sz="quarter" idx="5"/>
          </p:nvPr>
        </p:nvSpPr>
        <p:spPr/>
        <p:txBody>
          <a:bodyPr/>
          <a:lstStyle/>
          <a:p>
            <a:r>
              <a:rPr lang="en-US" dirty="0"/>
              <a:t>4</a:t>
            </a:r>
          </a:p>
        </p:txBody>
      </p:sp>
    </p:spTree>
    <p:extLst>
      <p:ext uri="{BB962C8B-B14F-4D97-AF65-F5344CB8AC3E}">
        <p14:creationId xmlns:p14="http://schemas.microsoft.com/office/powerpoint/2010/main" val="3331386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 Henkel</a:t>
            </a:r>
          </a:p>
        </p:txBody>
      </p:sp>
      <p:sp>
        <p:nvSpPr>
          <p:cNvPr id="4" name="Slide Number Placeholder 3"/>
          <p:cNvSpPr>
            <a:spLocks noGrp="1"/>
          </p:cNvSpPr>
          <p:nvPr>
            <p:ph type="sldNum" sz="quarter" idx="5"/>
          </p:nvPr>
        </p:nvSpPr>
        <p:spPr/>
        <p:txBody>
          <a:bodyPr/>
          <a:lstStyle/>
          <a:p>
            <a:r>
              <a:rPr lang="en-US" dirty="0"/>
              <a:t>4</a:t>
            </a:r>
          </a:p>
        </p:txBody>
      </p:sp>
    </p:spTree>
    <p:extLst>
      <p:ext uri="{BB962C8B-B14F-4D97-AF65-F5344CB8AC3E}">
        <p14:creationId xmlns:p14="http://schemas.microsoft.com/office/powerpoint/2010/main" val="4048034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 Henkel</a:t>
            </a:r>
          </a:p>
        </p:txBody>
      </p:sp>
      <p:sp>
        <p:nvSpPr>
          <p:cNvPr id="4" name="Slide Number Placeholder 3"/>
          <p:cNvSpPr>
            <a:spLocks noGrp="1"/>
          </p:cNvSpPr>
          <p:nvPr>
            <p:ph type="sldNum" sz="quarter" idx="5"/>
          </p:nvPr>
        </p:nvSpPr>
        <p:spPr/>
        <p:txBody>
          <a:bodyPr/>
          <a:lstStyle/>
          <a:p>
            <a:r>
              <a:rPr lang="en-US" dirty="0"/>
              <a:t>4</a:t>
            </a:r>
          </a:p>
        </p:txBody>
      </p:sp>
    </p:spTree>
    <p:extLst>
      <p:ext uri="{BB962C8B-B14F-4D97-AF65-F5344CB8AC3E}">
        <p14:creationId xmlns:p14="http://schemas.microsoft.com/office/powerpoint/2010/main" val="4583887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 Henkel</a:t>
            </a:r>
          </a:p>
        </p:txBody>
      </p:sp>
      <p:sp>
        <p:nvSpPr>
          <p:cNvPr id="4" name="Slide Number Placeholder 3"/>
          <p:cNvSpPr>
            <a:spLocks noGrp="1"/>
          </p:cNvSpPr>
          <p:nvPr>
            <p:ph type="sldNum" sz="quarter" idx="5"/>
          </p:nvPr>
        </p:nvSpPr>
        <p:spPr/>
        <p:txBody>
          <a:bodyPr/>
          <a:lstStyle/>
          <a:p>
            <a:r>
              <a:rPr lang="en-US" dirty="0"/>
              <a:t>4</a:t>
            </a:r>
          </a:p>
        </p:txBody>
      </p:sp>
    </p:spTree>
    <p:extLst>
      <p:ext uri="{BB962C8B-B14F-4D97-AF65-F5344CB8AC3E}">
        <p14:creationId xmlns:p14="http://schemas.microsoft.com/office/powerpoint/2010/main" val="2667861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9996F-9ABA-4656-BC57-8211BDA0AD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01A86D2-C7BF-40CA-A0AA-7F3C024159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59BC310-900D-4017-BDE9-0705458E8327}"/>
              </a:ext>
            </a:extLst>
          </p:cNvPr>
          <p:cNvSpPr>
            <a:spLocks noGrp="1"/>
          </p:cNvSpPr>
          <p:nvPr>
            <p:ph type="dt" sz="half" idx="10"/>
          </p:nvPr>
        </p:nvSpPr>
        <p:spPr/>
        <p:txBody>
          <a:bodyPr/>
          <a:lstStyle/>
          <a:p>
            <a:fld id="{7A0F9BF6-900F-49BE-BE29-3850C04CFF63}" type="datetimeFigureOut">
              <a:rPr lang="en-US" smtClean="0"/>
              <a:t>9/12/2022</a:t>
            </a:fld>
            <a:endParaRPr lang="en-US"/>
          </a:p>
        </p:txBody>
      </p:sp>
      <p:sp>
        <p:nvSpPr>
          <p:cNvPr id="5" name="Footer Placeholder 4">
            <a:extLst>
              <a:ext uri="{FF2B5EF4-FFF2-40B4-BE49-F238E27FC236}">
                <a16:creationId xmlns:a16="http://schemas.microsoft.com/office/drawing/2014/main" id="{498CBEAB-76D6-4CDC-9F2F-60C75C3326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CEF5FC-72E1-441D-8FA6-5AC217E479CF}"/>
              </a:ext>
            </a:extLst>
          </p:cNvPr>
          <p:cNvSpPr>
            <a:spLocks noGrp="1"/>
          </p:cNvSpPr>
          <p:nvPr>
            <p:ph type="sldNum" sz="quarter" idx="12"/>
          </p:nvPr>
        </p:nvSpPr>
        <p:spPr/>
        <p:txBody>
          <a:bodyPr/>
          <a:lstStyle/>
          <a:p>
            <a:fld id="{7ECC0F99-6CF8-4761-94F2-C35CBB545AA9}" type="slidenum">
              <a:rPr lang="en-US" smtClean="0"/>
              <a:t>‹#›</a:t>
            </a:fld>
            <a:endParaRPr lang="en-US"/>
          </a:p>
        </p:txBody>
      </p:sp>
    </p:spTree>
    <p:extLst>
      <p:ext uri="{BB962C8B-B14F-4D97-AF65-F5344CB8AC3E}">
        <p14:creationId xmlns:p14="http://schemas.microsoft.com/office/powerpoint/2010/main" val="1825766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D402A-CAD2-4148-BA50-660B5EC9736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970ED6C-498A-45C8-93BE-CF2DBD2EFC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D2534D-752E-4B5B-B2AA-018EC3B509E7}"/>
              </a:ext>
            </a:extLst>
          </p:cNvPr>
          <p:cNvSpPr>
            <a:spLocks noGrp="1"/>
          </p:cNvSpPr>
          <p:nvPr>
            <p:ph type="dt" sz="half" idx="10"/>
          </p:nvPr>
        </p:nvSpPr>
        <p:spPr/>
        <p:txBody>
          <a:bodyPr/>
          <a:lstStyle/>
          <a:p>
            <a:fld id="{7A0F9BF6-900F-49BE-BE29-3850C04CFF63}" type="datetimeFigureOut">
              <a:rPr lang="en-US" smtClean="0"/>
              <a:t>9/12/2022</a:t>
            </a:fld>
            <a:endParaRPr lang="en-US"/>
          </a:p>
        </p:txBody>
      </p:sp>
      <p:sp>
        <p:nvSpPr>
          <p:cNvPr id="5" name="Footer Placeholder 4">
            <a:extLst>
              <a:ext uri="{FF2B5EF4-FFF2-40B4-BE49-F238E27FC236}">
                <a16:creationId xmlns:a16="http://schemas.microsoft.com/office/drawing/2014/main" id="{B6F63C6A-B94A-404B-A8B3-6CB1E6A1E8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12C560-0B01-47FD-B735-C4B2718A33A8}"/>
              </a:ext>
            </a:extLst>
          </p:cNvPr>
          <p:cNvSpPr>
            <a:spLocks noGrp="1"/>
          </p:cNvSpPr>
          <p:nvPr>
            <p:ph type="sldNum" sz="quarter" idx="12"/>
          </p:nvPr>
        </p:nvSpPr>
        <p:spPr/>
        <p:txBody>
          <a:bodyPr/>
          <a:lstStyle/>
          <a:p>
            <a:fld id="{7ECC0F99-6CF8-4761-94F2-C35CBB545AA9}" type="slidenum">
              <a:rPr lang="en-US" smtClean="0"/>
              <a:t>‹#›</a:t>
            </a:fld>
            <a:endParaRPr lang="en-US"/>
          </a:p>
        </p:txBody>
      </p:sp>
    </p:spTree>
    <p:extLst>
      <p:ext uri="{BB962C8B-B14F-4D97-AF65-F5344CB8AC3E}">
        <p14:creationId xmlns:p14="http://schemas.microsoft.com/office/powerpoint/2010/main" val="1676699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B9BA73-C342-42A8-AE22-C87DC6401B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E34F19A-CE2E-4714-BFD6-1B84695DCB5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86C860-15D7-4D74-B59F-DEB8BD66B44F}"/>
              </a:ext>
            </a:extLst>
          </p:cNvPr>
          <p:cNvSpPr>
            <a:spLocks noGrp="1"/>
          </p:cNvSpPr>
          <p:nvPr>
            <p:ph type="dt" sz="half" idx="10"/>
          </p:nvPr>
        </p:nvSpPr>
        <p:spPr/>
        <p:txBody>
          <a:bodyPr/>
          <a:lstStyle/>
          <a:p>
            <a:fld id="{7A0F9BF6-900F-49BE-BE29-3850C04CFF63}" type="datetimeFigureOut">
              <a:rPr lang="en-US" smtClean="0"/>
              <a:t>9/12/2022</a:t>
            </a:fld>
            <a:endParaRPr lang="en-US"/>
          </a:p>
        </p:txBody>
      </p:sp>
      <p:sp>
        <p:nvSpPr>
          <p:cNvPr id="5" name="Footer Placeholder 4">
            <a:extLst>
              <a:ext uri="{FF2B5EF4-FFF2-40B4-BE49-F238E27FC236}">
                <a16:creationId xmlns:a16="http://schemas.microsoft.com/office/drawing/2014/main" id="{9D392E22-C5A7-4EA7-9E4B-3B7D979B3C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BB22F0-CC96-4BF0-BA0A-256673041816}"/>
              </a:ext>
            </a:extLst>
          </p:cNvPr>
          <p:cNvSpPr>
            <a:spLocks noGrp="1"/>
          </p:cNvSpPr>
          <p:nvPr>
            <p:ph type="sldNum" sz="quarter" idx="12"/>
          </p:nvPr>
        </p:nvSpPr>
        <p:spPr/>
        <p:txBody>
          <a:bodyPr/>
          <a:lstStyle/>
          <a:p>
            <a:fld id="{7ECC0F99-6CF8-4761-94F2-C35CBB545AA9}" type="slidenum">
              <a:rPr lang="en-US" smtClean="0"/>
              <a:t>‹#›</a:t>
            </a:fld>
            <a:endParaRPr lang="en-US"/>
          </a:p>
        </p:txBody>
      </p:sp>
    </p:spTree>
    <p:extLst>
      <p:ext uri="{BB962C8B-B14F-4D97-AF65-F5344CB8AC3E}">
        <p14:creationId xmlns:p14="http://schemas.microsoft.com/office/powerpoint/2010/main" val="2620058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537EC-FFD9-4DDE-A0F0-943DC4A99D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0061A1-27D7-4933-AB85-1F61711C46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A3BA4E-A454-42A1-8F97-F64EC7EC3D62}"/>
              </a:ext>
            </a:extLst>
          </p:cNvPr>
          <p:cNvSpPr>
            <a:spLocks noGrp="1"/>
          </p:cNvSpPr>
          <p:nvPr>
            <p:ph type="dt" sz="half" idx="10"/>
          </p:nvPr>
        </p:nvSpPr>
        <p:spPr/>
        <p:txBody>
          <a:bodyPr/>
          <a:lstStyle/>
          <a:p>
            <a:fld id="{7A0F9BF6-900F-49BE-BE29-3850C04CFF63}" type="datetimeFigureOut">
              <a:rPr lang="en-US" smtClean="0"/>
              <a:t>9/12/2022</a:t>
            </a:fld>
            <a:endParaRPr lang="en-US"/>
          </a:p>
        </p:txBody>
      </p:sp>
      <p:sp>
        <p:nvSpPr>
          <p:cNvPr id="5" name="Footer Placeholder 4">
            <a:extLst>
              <a:ext uri="{FF2B5EF4-FFF2-40B4-BE49-F238E27FC236}">
                <a16:creationId xmlns:a16="http://schemas.microsoft.com/office/drawing/2014/main" id="{37B29C99-89A4-440E-9DEA-073E3E2F62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E5EB9C-82CB-4E85-A0CE-8EA0375F83EB}"/>
              </a:ext>
            </a:extLst>
          </p:cNvPr>
          <p:cNvSpPr>
            <a:spLocks noGrp="1"/>
          </p:cNvSpPr>
          <p:nvPr>
            <p:ph type="sldNum" sz="quarter" idx="12"/>
          </p:nvPr>
        </p:nvSpPr>
        <p:spPr/>
        <p:txBody>
          <a:bodyPr/>
          <a:lstStyle/>
          <a:p>
            <a:fld id="{7ECC0F99-6CF8-4761-94F2-C35CBB545AA9}" type="slidenum">
              <a:rPr lang="en-US" smtClean="0"/>
              <a:t>‹#›</a:t>
            </a:fld>
            <a:endParaRPr lang="en-US"/>
          </a:p>
        </p:txBody>
      </p:sp>
    </p:spTree>
    <p:extLst>
      <p:ext uri="{BB962C8B-B14F-4D97-AF65-F5344CB8AC3E}">
        <p14:creationId xmlns:p14="http://schemas.microsoft.com/office/powerpoint/2010/main" val="2480673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8C4C7-FF46-4BA7-8B27-9638303F546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68900CE-CC38-4741-BA7D-3AFFBDF684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5675E71-4081-44BF-B42F-09F350E195DD}"/>
              </a:ext>
            </a:extLst>
          </p:cNvPr>
          <p:cNvSpPr>
            <a:spLocks noGrp="1"/>
          </p:cNvSpPr>
          <p:nvPr>
            <p:ph type="dt" sz="half" idx="10"/>
          </p:nvPr>
        </p:nvSpPr>
        <p:spPr/>
        <p:txBody>
          <a:bodyPr/>
          <a:lstStyle/>
          <a:p>
            <a:fld id="{7A0F9BF6-900F-49BE-BE29-3850C04CFF63}" type="datetimeFigureOut">
              <a:rPr lang="en-US" smtClean="0"/>
              <a:t>9/12/2022</a:t>
            </a:fld>
            <a:endParaRPr lang="en-US"/>
          </a:p>
        </p:txBody>
      </p:sp>
      <p:sp>
        <p:nvSpPr>
          <p:cNvPr id="5" name="Footer Placeholder 4">
            <a:extLst>
              <a:ext uri="{FF2B5EF4-FFF2-40B4-BE49-F238E27FC236}">
                <a16:creationId xmlns:a16="http://schemas.microsoft.com/office/drawing/2014/main" id="{C80A0F85-0B3B-4F18-9897-D8A2DBD12A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7842B4-B55C-4DE3-A8E6-2DCD474D3A2F}"/>
              </a:ext>
            </a:extLst>
          </p:cNvPr>
          <p:cNvSpPr>
            <a:spLocks noGrp="1"/>
          </p:cNvSpPr>
          <p:nvPr>
            <p:ph type="sldNum" sz="quarter" idx="12"/>
          </p:nvPr>
        </p:nvSpPr>
        <p:spPr/>
        <p:txBody>
          <a:bodyPr/>
          <a:lstStyle/>
          <a:p>
            <a:fld id="{7ECC0F99-6CF8-4761-94F2-C35CBB545AA9}" type="slidenum">
              <a:rPr lang="en-US" smtClean="0"/>
              <a:t>‹#›</a:t>
            </a:fld>
            <a:endParaRPr lang="en-US"/>
          </a:p>
        </p:txBody>
      </p:sp>
    </p:spTree>
    <p:extLst>
      <p:ext uri="{BB962C8B-B14F-4D97-AF65-F5344CB8AC3E}">
        <p14:creationId xmlns:p14="http://schemas.microsoft.com/office/powerpoint/2010/main" val="1721268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F0594-8715-498A-92A8-0B1492F7F2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86AD53-792B-49C4-99F3-57746D95FE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E6B3F36-F03C-4BF8-AA95-DEE90E633C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411FAA-0B7A-4EB6-B753-7380503BFFE4}"/>
              </a:ext>
            </a:extLst>
          </p:cNvPr>
          <p:cNvSpPr>
            <a:spLocks noGrp="1"/>
          </p:cNvSpPr>
          <p:nvPr>
            <p:ph type="dt" sz="half" idx="10"/>
          </p:nvPr>
        </p:nvSpPr>
        <p:spPr/>
        <p:txBody>
          <a:bodyPr/>
          <a:lstStyle/>
          <a:p>
            <a:fld id="{7A0F9BF6-900F-49BE-BE29-3850C04CFF63}" type="datetimeFigureOut">
              <a:rPr lang="en-US" smtClean="0"/>
              <a:t>9/12/2022</a:t>
            </a:fld>
            <a:endParaRPr lang="en-US"/>
          </a:p>
        </p:txBody>
      </p:sp>
      <p:sp>
        <p:nvSpPr>
          <p:cNvPr id="6" name="Footer Placeholder 5">
            <a:extLst>
              <a:ext uri="{FF2B5EF4-FFF2-40B4-BE49-F238E27FC236}">
                <a16:creationId xmlns:a16="http://schemas.microsoft.com/office/drawing/2014/main" id="{50B95158-9263-4A6E-987C-72913A4142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C42A4A-BD07-4A96-B24E-3B9BC6DDCC0C}"/>
              </a:ext>
            </a:extLst>
          </p:cNvPr>
          <p:cNvSpPr>
            <a:spLocks noGrp="1"/>
          </p:cNvSpPr>
          <p:nvPr>
            <p:ph type="sldNum" sz="quarter" idx="12"/>
          </p:nvPr>
        </p:nvSpPr>
        <p:spPr/>
        <p:txBody>
          <a:bodyPr/>
          <a:lstStyle/>
          <a:p>
            <a:fld id="{7ECC0F99-6CF8-4761-94F2-C35CBB545AA9}" type="slidenum">
              <a:rPr lang="en-US" smtClean="0"/>
              <a:t>‹#›</a:t>
            </a:fld>
            <a:endParaRPr lang="en-US"/>
          </a:p>
        </p:txBody>
      </p:sp>
    </p:spTree>
    <p:extLst>
      <p:ext uri="{BB962C8B-B14F-4D97-AF65-F5344CB8AC3E}">
        <p14:creationId xmlns:p14="http://schemas.microsoft.com/office/powerpoint/2010/main" val="1040866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B28BA-3E43-4D0F-B314-5B47CC73E01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8EE5D1B-7640-4239-BA42-1D36B27BBE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F7F16B2-6F58-4CF2-9D6A-E08198AF8A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BBDB76-D6EA-4030-95A8-D7D711D556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59C440-87F2-4777-8165-15E8401A012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FF4BF8F-8EF7-478F-AE00-CF741B3E38A2}"/>
              </a:ext>
            </a:extLst>
          </p:cNvPr>
          <p:cNvSpPr>
            <a:spLocks noGrp="1"/>
          </p:cNvSpPr>
          <p:nvPr>
            <p:ph type="dt" sz="half" idx="10"/>
          </p:nvPr>
        </p:nvSpPr>
        <p:spPr/>
        <p:txBody>
          <a:bodyPr/>
          <a:lstStyle/>
          <a:p>
            <a:fld id="{7A0F9BF6-900F-49BE-BE29-3850C04CFF63}" type="datetimeFigureOut">
              <a:rPr lang="en-US" smtClean="0"/>
              <a:t>9/12/2022</a:t>
            </a:fld>
            <a:endParaRPr lang="en-US"/>
          </a:p>
        </p:txBody>
      </p:sp>
      <p:sp>
        <p:nvSpPr>
          <p:cNvPr id="8" name="Footer Placeholder 7">
            <a:extLst>
              <a:ext uri="{FF2B5EF4-FFF2-40B4-BE49-F238E27FC236}">
                <a16:creationId xmlns:a16="http://schemas.microsoft.com/office/drawing/2014/main" id="{E050199E-3A02-40FD-8BCD-D1452761D4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3A403C2-BF35-4267-93BE-B5F790190252}"/>
              </a:ext>
            </a:extLst>
          </p:cNvPr>
          <p:cNvSpPr>
            <a:spLocks noGrp="1"/>
          </p:cNvSpPr>
          <p:nvPr>
            <p:ph type="sldNum" sz="quarter" idx="12"/>
          </p:nvPr>
        </p:nvSpPr>
        <p:spPr/>
        <p:txBody>
          <a:bodyPr/>
          <a:lstStyle/>
          <a:p>
            <a:fld id="{7ECC0F99-6CF8-4761-94F2-C35CBB545AA9}" type="slidenum">
              <a:rPr lang="en-US" smtClean="0"/>
              <a:t>‹#›</a:t>
            </a:fld>
            <a:endParaRPr lang="en-US"/>
          </a:p>
        </p:txBody>
      </p:sp>
    </p:spTree>
    <p:extLst>
      <p:ext uri="{BB962C8B-B14F-4D97-AF65-F5344CB8AC3E}">
        <p14:creationId xmlns:p14="http://schemas.microsoft.com/office/powerpoint/2010/main" val="2883866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A445A-EEA0-4DFD-9DCB-69F79947026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CEF4C4E-483E-4781-A728-4EC24306D5A0}"/>
              </a:ext>
            </a:extLst>
          </p:cNvPr>
          <p:cNvSpPr>
            <a:spLocks noGrp="1"/>
          </p:cNvSpPr>
          <p:nvPr>
            <p:ph type="dt" sz="half" idx="10"/>
          </p:nvPr>
        </p:nvSpPr>
        <p:spPr/>
        <p:txBody>
          <a:bodyPr/>
          <a:lstStyle/>
          <a:p>
            <a:fld id="{7A0F9BF6-900F-49BE-BE29-3850C04CFF63}" type="datetimeFigureOut">
              <a:rPr lang="en-US" smtClean="0"/>
              <a:t>9/12/2022</a:t>
            </a:fld>
            <a:endParaRPr lang="en-US"/>
          </a:p>
        </p:txBody>
      </p:sp>
      <p:sp>
        <p:nvSpPr>
          <p:cNvPr id="4" name="Footer Placeholder 3">
            <a:extLst>
              <a:ext uri="{FF2B5EF4-FFF2-40B4-BE49-F238E27FC236}">
                <a16:creationId xmlns:a16="http://schemas.microsoft.com/office/drawing/2014/main" id="{4BB30C3C-57AF-4534-934D-166468FFE62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4E4352E-1745-420A-B085-99B810CF052E}"/>
              </a:ext>
            </a:extLst>
          </p:cNvPr>
          <p:cNvSpPr>
            <a:spLocks noGrp="1"/>
          </p:cNvSpPr>
          <p:nvPr>
            <p:ph type="sldNum" sz="quarter" idx="12"/>
          </p:nvPr>
        </p:nvSpPr>
        <p:spPr/>
        <p:txBody>
          <a:bodyPr/>
          <a:lstStyle/>
          <a:p>
            <a:fld id="{7ECC0F99-6CF8-4761-94F2-C35CBB545AA9}" type="slidenum">
              <a:rPr lang="en-US" smtClean="0"/>
              <a:t>‹#›</a:t>
            </a:fld>
            <a:endParaRPr lang="en-US"/>
          </a:p>
        </p:txBody>
      </p:sp>
    </p:spTree>
    <p:extLst>
      <p:ext uri="{BB962C8B-B14F-4D97-AF65-F5344CB8AC3E}">
        <p14:creationId xmlns:p14="http://schemas.microsoft.com/office/powerpoint/2010/main" val="2905475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B766E1-7EF3-4815-8C0D-D3BE3D8A974E}"/>
              </a:ext>
            </a:extLst>
          </p:cNvPr>
          <p:cNvSpPr>
            <a:spLocks noGrp="1"/>
          </p:cNvSpPr>
          <p:nvPr>
            <p:ph type="dt" sz="half" idx="10"/>
          </p:nvPr>
        </p:nvSpPr>
        <p:spPr/>
        <p:txBody>
          <a:bodyPr/>
          <a:lstStyle/>
          <a:p>
            <a:fld id="{7A0F9BF6-900F-49BE-BE29-3850C04CFF63}" type="datetimeFigureOut">
              <a:rPr lang="en-US" smtClean="0"/>
              <a:t>9/12/2022</a:t>
            </a:fld>
            <a:endParaRPr lang="en-US"/>
          </a:p>
        </p:txBody>
      </p:sp>
      <p:sp>
        <p:nvSpPr>
          <p:cNvPr id="3" name="Footer Placeholder 2">
            <a:extLst>
              <a:ext uri="{FF2B5EF4-FFF2-40B4-BE49-F238E27FC236}">
                <a16:creationId xmlns:a16="http://schemas.microsoft.com/office/drawing/2014/main" id="{B19627C0-FC5C-4E9B-96E8-4A755DAE474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EFC8C39-2CC3-469D-B710-7F0E591EB003}"/>
              </a:ext>
            </a:extLst>
          </p:cNvPr>
          <p:cNvSpPr>
            <a:spLocks noGrp="1"/>
          </p:cNvSpPr>
          <p:nvPr>
            <p:ph type="sldNum" sz="quarter" idx="12"/>
          </p:nvPr>
        </p:nvSpPr>
        <p:spPr/>
        <p:txBody>
          <a:bodyPr/>
          <a:lstStyle/>
          <a:p>
            <a:fld id="{7ECC0F99-6CF8-4761-94F2-C35CBB545AA9}" type="slidenum">
              <a:rPr lang="en-US" smtClean="0"/>
              <a:t>‹#›</a:t>
            </a:fld>
            <a:endParaRPr lang="en-US"/>
          </a:p>
        </p:txBody>
      </p:sp>
    </p:spTree>
    <p:extLst>
      <p:ext uri="{BB962C8B-B14F-4D97-AF65-F5344CB8AC3E}">
        <p14:creationId xmlns:p14="http://schemas.microsoft.com/office/powerpoint/2010/main" val="1282265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BB618-B67E-4801-8016-8A5B277F04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7ABF30-F864-476A-83CE-247E3EC53C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C9FB08C-61C4-414C-BD1E-F9AD8C74B5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1C01EA-9784-4D26-A82A-64B6E863CDE8}"/>
              </a:ext>
            </a:extLst>
          </p:cNvPr>
          <p:cNvSpPr>
            <a:spLocks noGrp="1"/>
          </p:cNvSpPr>
          <p:nvPr>
            <p:ph type="dt" sz="half" idx="10"/>
          </p:nvPr>
        </p:nvSpPr>
        <p:spPr/>
        <p:txBody>
          <a:bodyPr/>
          <a:lstStyle/>
          <a:p>
            <a:fld id="{7A0F9BF6-900F-49BE-BE29-3850C04CFF63}" type="datetimeFigureOut">
              <a:rPr lang="en-US" smtClean="0"/>
              <a:t>9/12/2022</a:t>
            </a:fld>
            <a:endParaRPr lang="en-US"/>
          </a:p>
        </p:txBody>
      </p:sp>
      <p:sp>
        <p:nvSpPr>
          <p:cNvPr id="6" name="Footer Placeholder 5">
            <a:extLst>
              <a:ext uri="{FF2B5EF4-FFF2-40B4-BE49-F238E27FC236}">
                <a16:creationId xmlns:a16="http://schemas.microsoft.com/office/drawing/2014/main" id="{86E054ED-86F2-4643-A372-B9CF0C6059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F671A2-F313-481C-A128-787925017492}"/>
              </a:ext>
            </a:extLst>
          </p:cNvPr>
          <p:cNvSpPr>
            <a:spLocks noGrp="1"/>
          </p:cNvSpPr>
          <p:nvPr>
            <p:ph type="sldNum" sz="quarter" idx="12"/>
          </p:nvPr>
        </p:nvSpPr>
        <p:spPr/>
        <p:txBody>
          <a:bodyPr/>
          <a:lstStyle/>
          <a:p>
            <a:fld id="{7ECC0F99-6CF8-4761-94F2-C35CBB545AA9}" type="slidenum">
              <a:rPr lang="en-US" smtClean="0"/>
              <a:t>‹#›</a:t>
            </a:fld>
            <a:endParaRPr lang="en-US"/>
          </a:p>
        </p:txBody>
      </p:sp>
    </p:spTree>
    <p:extLst>
      <p:ext uri="{BB962C8B-B14F-4D97-AF65-F5344CB8AC3E}">
        <p14:creationId xmlns:p14="http://schemas.microsoft.com/office/powerpoint/2010/main" val="539953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1AECF-3010-43AA-8BFF-58D6255CB0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FF5E73A-9595-4A6D-932D-6F73CDF6F8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921C7C4-82F1-44D9-BC12-A20D2A3DB1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7AE736-D4A4-494F-B2B3-3784A2957D93}"/>
              </a:ext>
            </a:extLst>
          </p:cNvPr>
          <p:cNvSpPr>
            <a:spLocks noGrp="1"/>
          </p:cNvSpPr>
          <p:nvPr>
            <p:ph type="dt" sz="half" idx="10"/>
          </p:nvPr>
        </p:nvSpPr>
        <p:spPr/>
        <p:txBody>
          <a:bodyPr/>
          <a:lstStyle/>
          <a:p>
            <a:fld id="{7A0F9BF6-900F-49BE-BE29-3850C04CFF63}" type="datetimeFigureOut">
              <a:rPr lang="en-US" smtClean="0"/>
              <a:t>9/12/2022</a:t>
            </a:fld>
            <a:endParaRPr lang="en-US"/>
          </a:p>
        </p:txBody>
      </p:sp>
      <p:sp>
        <p:nvSpPr>
          <p:cNvPr id="6" name="Footer Placeholder 5">
            <a:extLst>
              <a:ext uri="{FF2B5EF4-FFF2-40B4-BE49-F238E27FC236}">
                <a16:creationId xmlns:a16="http://schemas.microsoft.com/office/drawing/2014/main" id="{A318B5EE-FE56-46BE-AECB-57CAC8DCA9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CD58AB-018D-4D02-817D-6EEC0DB2F231}"/>
              </a:ext>
            </a:extLst>
          </p:cNvPr>
          <p:cNvSpPr>
            <a:spLocks noGrp="1"/>
          </p:cNvSpPr>
          <p:nvPr>
            <p:ph type="sldNum" sz="quarter" idx="12"/>
          </p:nvPr>
        </p:nvSpPr>
        <p:spPr/>
        <p:txBody>
          <a:bodyPr/>
          <a:lstStyle/>
          <a:p>
            <a:fld id="{7ECC0F99-6CF8-4761-94F2-C35CBB545AA9}" type="slidenum">
              <a:rPr lang="en-US" smtClean="0"/>
              <a:t>‹#›</a:t>
            </a:fld>
            <a:endParaRPr lang="en-US"/>
          </a:p>
        </p:txBody>
      </p:sp>
    </p:spTree>
    <p:extLst>
      <p:ext uri="{BB962C8B-B14F-4D97-AF65-F5344CB8AC3E}">
        <p14:creationId xmlns:p14="http://schemas.microsoft.com/office/powerpoint/2010/main" val="1577229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1274EA-57AA-49AC-ACA8-8EA215E89A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F79DD7B-BCDD-4F76-A842-A105C5E8FC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4EABFC-EC8F-4096-88FF-F7DB8BE64A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0F9BF6-900F-49BE-BE29-3850C04CFF63}" type="datetimeFigureOut">
              <a:rPr lang="en-US" smtClean="0"/>
              <a:t>9/12/2022</a:t>
            </a:fld>
            <a:endParaRPr lang="en-US"/>
          </a:p>
        </p:txBody>
      </p:sp>
      <p:sp>
        <p:nvSpPr>
          <p:cNvPr id="5" name="Footer Placeholder 4">
            <a:extLst>
              <a:ext uri="{FF2B5EF4-FFF2-40B4-BE49-F238E27FC236}">
                <a16:creationId xmlns:a16="http://schemas.microsoft.com/office/drawing/2014/main" id="{853E35DA-F0B7-4C33-99FE-7CE141A636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153CEA8-1E0D-4C86-889F-9D399B3188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CC0F99-6CF8-4761-94F2-C35CBB545AA9}" type="slidenum">
              <a:rPr lang="en-US" smtClean="0"/>
              <a:t>‹#›</a:t>
            </a:fld>
            <a:endParaRPr lang="en-US"/>
          </a:p>
        </p:txBody>
      </p:sp>
    </p:spTree>
    <p:extLst>
      <p:ext uri="{BB962C8B-B14F-4D97-AF65-F5344CB8AC3E}">
        <p14:creationId xmlns:p14="http://schemas.microsoft.com/office/powerpoint/2010/main" val="3224189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B180904-C8B4-8C49-B5D1-3EE0CEFFC718}"/>
              </a:ext>
            </a:extLst>
          </p:cNvPr>
          <p:cNvSpPr>
            <a:spLocks noChangeArrowheads="1"/>
          </p:cNvSpPr>
          <p:nvPr/>
        </p:nvSpPr>
        <p:spPr bwMode="auto">
          <a:xfrm>
            <a:off x="457200" y="490855"/>
            <a:ext cx="707571" cy="707571"/>
          </a:xfrm>
          <a:prstGeom prst="rect">
            <a:avLst/>
          </a:prstGeom>
          <a:solidFill>
            <a:srgbClr val="17BF9E"/>
          </a:solidFill>
          <a:ln>
            <a:noFill/>
          </a:ln>
          <a:effectLst/>
          <a:extLst>
            <a:ext uri="{91240B29-F687-4f45-9708-019B960494DF}">
              <a14:hiddenLine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19050">
                <a:solidFill>
                  <a:srgbClr val="0000FF"/>
                </a:solidFill>
                <a:miter lim="800000"/>
                <a:headEnd/>
                <a:tailEnd/>
              </a14:hiddenLine>
            </a:ext>
            <a:ext uri="{AF507438-7753-43e0-B8FC-AC1667EBCBE1}">
              <a14:hiddenEffects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effectLst>
                  <a:outerShdw blurRad="38100" dist="25400" dir="5400000" algn="ctr" rotWithShape="0">
                    <a:srgbClr val="000000">
                      <a:alpha val="35001"/>
                    </a:srgbClr>
                  </a:outerShdw>
                </a:effectLst>
              </a14:hiddenEffects>
            </a:ext>
          </a:extLst>
        </p:spPr>
        <p:txBody>
          <a:bodyPr rot="0" vert="horz" wrap="square" lIns="91440" tIns="91440" rIns="91440" bIns="91440" anchor="t" anchorCtr="0" upright="1">
            <a:noAutofit/>
          </a:bodyPr>
          <a:lstStyle/>
          <a:p>
            <a:endParaRPr lang="en-US" dirty="0"/>
          </a:p>
        </p:txBody>
      </p:sp>
      <p:sp>
        <p:nvSpPr>
          <p:cNvPr id="5" name="Text Box 5">
            <a:extLst>
              <a:ext uri="{FF2B5EF4-FFF2-40B4-BE49-F238E27FC236}">
                <a16:creationId xmlns:a16="http://schemas.microsoft.com/office/drawing/2014/main" id="{B5DDB454-1174-A341-A286-EABE932BA689}"/>
              </a:ext>
            </a:extLst>
          </p:cNvPr>
          <p:cNvSpPr txBox="1">
            <a:spLocks noChangeArrowheads="1"/>
          </p:cNvSpPr>
          <p:nvPr/>
        </p:nvSpPr>
        <p:spPr bwMode="auto">
          <a:xfrm>
            <a:off x="1347289" y="540544"/>
            <a:ext cx="10659654" cy="657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7" descr="TPM Portal">
            <a:extLst>
              <a:ext uri="{FF2B5EF4-FFF2-40B4-BE49-F238E27FC236}">
                <a16:creationId xmlns:a16="http://schemas.microsoft.com/office/drawing/2014/main" id="{3E785671-7703-B048-890D-853D2F54AF1B}"/>
              </a:ext>
            </a:extLst>
          </p:cNvPr>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559162" y="540544"/>
            <a:ext cx="531045" cy="60660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4">
            <a:extLst>
              <a:ext uri="{FF2B5EF4-FFF2-40B4-BE49-F238E27FC236}">
                <a16:creationId xmlns:a16="http://schemas.microsoft.com/office/drawing/2014/main" id="{E33E0967-DF9F-2040-ACD8-81E2ED28F179}"/>
              </a:ext>
            </a:extLst>
          </p:cNvPr>
          <p:cNvSpPr>
            <a:spLocks noChangeArrowheads="1"/>
          </p:cNvSpPr>
          <p:nvPr/>
        </p:nvSpPr>
        <p:spPr bwMode="auto">
          <a:xfrm>
            <a:off x="0" y="964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Rectangle 8">
            <a:extLst>
              <a:ext uri="{FF2B5EF4-FFF2-40B4-BE49-F238E27FC236}">
                <a16:creationId xmlns:a16="http://schemas.microsoft.com/office/drawing/2014/main" id="{01B8221D-A081-E84B-A5DD-35A43CBDD82E}"/>
              </a:ext>
            </a:extLst>
          </p:cNvPr>
          <p:cNvSpPr>
            <a:spLocks noChangeArrowheads="1"/>
          </p:cNvSpPr>
          <p:nvPr/>
        </p:nvSpPr>
        <p:spPr bwMode="auto">
          <a:xfrm>
            <a:off x="457200" y="1297805"/>
            <a:ext cx="11549743" cy="51277"/>
          </a:xfrm>
          <a:prstGeom prst="rect">
            <a:avLst/>
          </a:prstGeom>
          <a:solidFill>
            <a:srgbClr val="17BF9E"/>
          </a:solidFill>
          <a:ln>
            <a:noFill/>
          </a:ln>
          <a:effectLst/>
          <a:extLst>
            <a:ext uri="{91240B29-F687-4f45-9708-019B960494DF}">
              <a14:hiddenLine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19050">
                <a:solidFill>
                  <a:srgbClr val="0000FF"/>
                </a:solidFill>
                <a:miter lim="800000"/>
                <a:headEnd/>
                <a:tailEnd/>
              </a14:hiddenLine>
            </a:ext>
            <a:ext uri="{AF507438-7753-43e0-B8FC-AC1667EBCBE1}">
              <a14:hiddenEffects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effectLst>
                  <a:outerShdw blurRad="38100" dist="25400" dir="5400000" algn="ctr" rotWithShape="0">
                    <a:srgbClr val="000000">
                      <a:alpha val="35001"/>
                    </a:srgbClr>
                  </a:outerShdw>
                </a:effectLst>
              </a14:hiddenEffects>
            </a:ext>
          </a:extLst>
        </p:spPr>
        <p:txBody>
          <a:bodyPr rot="0" vert="horz" wrap="square" lIns="91440" tIns="91440" rIns="91440" bIns="91440" anchor="t" anchorCtr="0" upright="1">
            <a:noAutofit/>
          </a:bodyPr>
          <a:lstStyle/>
          <a:p>
            <a:endParaRPr lang="en-US" dirty="0"/>
          </a:p>
        </p:txBody>
      </p:sp>
      <p:sp>
        <p:nvSpPr>
          <p:cNvPr id="10" name="Text Box 5">
            <a:extLst>
              <a:ext uri="{FF2B5EF4-FFF2-40B4-BE49-F238E27FC236}">
                <a16:creationId xmlns:a16="http://schemas.microsoft.com/office/drawing/2014/main" id="{017D2F78-2395-4546-8468-61804D21DCDC}"/>
              </a:ext>
            </a:extLst>
          </p:cNvPr>
          <p:cNvSpPr txBox="1">
            <a:spLocks noChangeArrowheads="1"/>
          </p:cNvSpPr>
          <p:nvPr/>
        </p:nvSpPr>
        <p:spPr bwMode="auto">
          <a:xfrm>
            <a:off x="972625" y="6455762"/>
            <a:ext cx="9389382" cy="294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eaLnBrk="0" fontAlgn="base" hangingPunct="0">
              <a:spcBef>
                <a:spcPct val="0"/>
              </a:spcBef>
              <a:spcAft>
                <a:spcPct val="0"/>
              </a:spcAft>
            </a:pPr>
            <a:r>
              <a:rPr lang="en-US" altLang="en-US" sz="1200" b="1" dirty="0">
                <a:solidFill>
                  <a:srgbClr val="17BF9E"/>
                </a:solidFill>
                <a:latin typeface="Arial" panose="020B0604020202020204" pitchFamily="34" charset="0"/>
                <a:ea typeface="Meiryo" panose="020B0604030504040204" pitchFamily="34" charset="-128"/>
                <a:cs typeface="Times New Roman" panose="02020603050405020304" pitchFamily="18" charset="0"/>
              </a:rPr>
              <a:t>CPBM/TPM Pooled Fund </a:t>
            </a:r>
            <a:r>
              <a:rPr lang="en-US" altLang="en-US" sz="1200" dirty="0">
                <a:solidFill>
                  <a:srgbClr val="17BF9E"/>
                </a:solidFill>
                <a:latin typeface="Arial" panose="020B0604020202020204" pitchFamily="34" charset="0"/>
                <a:ea typeface="Meiryo" panose="020B0604030504040204" pitchFamily="34" charset="-128"/>
                <a:cs typeface="Times New Roman" panose="02020603050405020304" pitchFamily="18" charset="0"/>
              </a:rPr>
              <a:t>Quarterly Meeting September 15, 2022</a:t>
            </a:r>
            <a:endParaRPr lang="en-US" altLang="en-US" sz="1200" dirty="0">
              <a:solidFill>
                <a:srgbClr val="4F81BD"/>
              </a:solidFill>
              <a:latin typeface="Corbel" panose="020B0503020204020204" pitchFamily="34" charset="0"/>
              <a:ea typeface="Meiryo" panose="020B0604030504040204" pitchFamily="34"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1">
            <a:extLst>
              <a:ext uri="{FF2B5EF4-FFF2-40B4-BE49-F238E27FC236}">
                <a16:creationId xmlns:a16="http://schemas.microsoft.com/office/drawing/2014/main" id="{E739F044-0B47-2542-9B4D-3B1F543FE328}"/>
              </a:ext>
            </a:extLst>
          </p:cNvPr>
          <p:cNvSpPr>
            <a:spLocks noChangeArrowheads="1"/>
          </p:cNvSpPr>
          <p:nvPr/>
        </p:nvSpPr>
        <p:spPr bwMode="auto">
          <a:xfrm>
            <a:off x="-382560" y="1785997"/>
            <a:ext cx="34431530" cy="496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dirty="0"/>
          </a:p>
        </p:txBody>
      </p:sp>
      <p:sp>
        <p:nvSpPr>
          <p:cNvPr id="2" name="Title 1">
            <a:extLst>
              <a:ext uri="{FF2B5EF4-FFF2-40B4-BE49-F238E27FC236}">
                <a16:creationId xmlns:a16="http://schemas.microsoft.com/office/drawing/2014/main" id="{8EB90BED-D5C9-E24C-B803-FB5C02DBFE93}"/>
              </a:ext>
            </a:extLst>
          </p:cNvPr>
          <p:cNvSpPr>
            <a:spLocks noGrp="1"/>
          </p:cNvSpPr>
          <p:nvPr>
            <p:ph type="title"/>
          </p:nvPr>
        </p:nvSpPr>
        <p:spPr/>
        <p:txBody>
          <a:bodyPr/>
          <a:lstStyle/>
          <a:p>
            <a:r>
              <a:rPr lang="en-US" altLang="en-US" sz="4000" dirty="0">
                <a:solidFill>
                  <a:srgbClr val="17BF9E"/>
                </a:solidFill>
                <a:latin typeface="Arial" panose="020B0604020202020204" pitchFamily="34" charset="0"/>
                <a:ea typeface="Meiryo" panose="020B0604030504040204" pitchFamily="34" charset="-128"/>
                <a:cs typeface="Times New Roman" panose="02020603050405020304" pitchFamily="18" charset="0"/>
              </a:rPr>
              <a:t>Policy and Rulemaking Work Group</a:t>
            </a:r>
            <a:br>
              <a:rPr lang="en-US" altLang="en-US" sz="3200" dirty="0">
                <a:solidFill>
                  <a:srgbClr val="4F81BD"/>
                </a:solidFill>
                <a:latin typeface="Corbel" panose="020B0503020204020204" pitchFamily="34" charset="0"/>
                <a:ea typeface="Meiryo" panose="020B0604030504040204" pitchFamily="34" charset="-128"/>
                <a:cs typeface="Times New Roman" panose="02020603050405020304" pitchFamily="18" charset="0"/>
              </a:rPr>
            </a:br>
            <a:endParaRPr lang="en-US" dirty="0"/>
          </a:p>
        </p:txBody>
      </p:sp>
      <p:sp>
        <p:nvSpPr>
          <p:cNvPr id="3" name="Text Placeholder 2">
            <a:extLst>
              <a:ext uri="{FF2B5EF4-FFF2-40B4-BE49-F238E27FC236}">
                <a16:creationId xmlns:a16="http://schemas.microsoft.com/office/drawing/2014/main" id="{B4B137C0-10A8-0F40-96EE-BA0E9C4C6C8F}"/>
              </a:ext>
            </a:extLst>
          </p:cNvPr>
          <p:cNvSpPr>
            <a:spLocks noGrp="1"/>
          </p:cNvSpPr>
          <p:nvPr>
            <p:ph type="body" idx="1"/>
          </p:nvPr>
        </p:nvSpPr>
        <p:spPr/>
        <p:txBody>
          <a:bodyPr/>
          <a:lstStyle/>
          <a:p>
            <a:r>
              <a:rPr lang="en-US" dirty="0"/>
              <a:t>Paul Degges, Tennessee DOT</a:t>
            </a:r>
          </a:p>
        </p:txBody>
      </p:sp>
      <p:sp>
        <p:nvSpPr>
          <p:cNvPr id="11" name="TextBox 10">
            <a:extLst>
              <a:ext uri="{FF2B5EF4-FFF2-40B4-BE49-F238E27FC236}">
                <a16:creationId xmlns:a16="http://schemas.microsoft.com/office/drawing/2014/main" id="{A3CC1B24-6CCD-884E-917F-67909452B516}"/>
              </a:ext>
            </a:extLst>
          </p:cNvPr>
          <p:cNvSpPr txBox="1"/>
          <p:nvPr/>
        </p:nvSpPr>
        <p:spPr>
          <a:xfrm>
            <a:off x="11347450" y="6086430"/>
            <a:ext cx="301686" cy="369332"/>
          </a:xfrm>
          <a:prstGeom prst="rect">
            <a:avLst/>
          </a:prstGeom>
          <a:noFill/>
        </p:spPr>
        <p:txBody>
          <a:bodyPr wrap="none" rtlCol="0">
            <a:spAutoFit/>
          </a:bodyPr>
          <a:lstStyle/>
          <a:p>
            <a:r>
              <a:rPr lang="en-US" dirty="0"/>
              <a:t>8</a:t>
            </a:r>
          </a:p>
        </p:txBody>
      </p:sp>
    </p:spTree>
    <p:extLst>
      <p:ext uri="{BB962C8B-B14F-4D97-AF65-F5344CB8AC3E}">
        <p14:creationId xmlns:p14="http://schemas.microsoft.com/office/powerpoint/2010/main" val="2865279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B180904-C8B4-8C49-B5D1-3EE0CEFFC718}"/>
              </a:ext>
            </a:extLst>
          </p:cNvPr>
          <p:cNvSpPr>
            <a:spLocks noChangeArrowheads="1"/>
          </p:cNvSpPr>
          <p:nvPr/>
        </p:nvSpPr>
        <p:spPr bwMode="auto">
          <a:xfrm>
            <a:off x="457200" y="490855"/>
            <a:ext cx="707571" cy="707571"/>
          </a:xfrm>
          <a:prstGeom prst="rect">
            <a:avLst/>
          </a:prstGeom>
          <a:solidFill>
            <a:srgbClr val="17BF9E"/>
          </a:solidFill>
          <a:ln>
            <a:noFill/>
          </a:ln>
          <a:effectLst/>
          <a:extLs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w="19050">
                <a:solidFill>
                  <a:srgbClr val="0000FF"/>
                </a:solidFill>
                <a:miter lim="800000"/>
                <a:headEnd/>
                <a:tailEnd/>
              </a14:hiddenLine>
            </a:ext>
            <a:ext uri="{AF507438-7753-43e0-B8FC-AC1667EBCBE1}">
              <a14:hiddenEffect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effectLst>
                  <a:outerShdw blurRad="38100" dist="25400" dir="5400000" algn="ctr" rotWithShape="0">
                    <a:srgbClr val="000000">
                      <a:alpha val="35001"/>
                    </a:srgbClr>
                  </a:outerShdw>
                </a:effectLst>
              </a14:hiddenEffects>
            </a:ext>
          </a:extLst>
        </p:spPr>
        <p:txBody>
          <a:bodyPr rot="0" vert="horz" wrap="square" lIns="91440" tIns="91440" rIns="91440" bIns="91440" anchor="t" anchorCtr="0" upright="1">
            <a:noAutofit/>
          </a:bodyPr>
          <a:lstStyle/>
          <a:p>
            <a:endParaRPr lang="en-US" dirty="0"/>
          </a:p>
        </p:txBody>
      </p:sp>
      <p:sp>
        <p:nvSpPr>
          <p:cNvPr id="5" name="Text Box 5">
            <a:extLst>
              <a:ext uri="{FF2B5EF4-FFF2-40B4-BE49-F238E27FC236}">
                <a16:creationId xmlns:a16="http://schemas.microsoft.com/office/drawing/2014/main" id="{B5DDB454-1174-A341-A286-EABE932BA689}"/>
              </a:ext>
            </a:extLst>
          </p:cNvPr>
          <p:cNvSpPr txBox="1">
            <a:spLocks noChangeArrowheads="1"/>
          </p:cNvSpPr>
          <p:nvPr/>
        </p:nvSpPr>
        <p:spPr bwMode="auto">
          <a:xfrm>
            <a:off x="1347289" y="540544"/>
            <a:ext cx="10659654" cy="657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7" descr="TPM Portal">
            <a:extLst>
              <a:ext uri="{FF2B5EF4-FFF2-40B4-BE49-F238E27FC236}">
                <a16:creationId xmlns:a16="http://schemas.microsoft.com/office/drawing/2014/main" id="{3E785671-7703-B048-890D-853D2F54AF1B}"/>
              </a:ext>
            </a:extLst>
          </p:cNvPr>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559162" y="540544"/>
            <a:ext cx="531045" cy="60660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4">
            <a:extLst>
              <a:ext uri="{FF2B5EF4-FFF2-40B4-BE49-F238E27FC236}">
                <a16:creationId xmlns:a16="http://schemas.microsoft.com/office/drawing/2014/main" id="{E33E0967-DF9F-2040-ACD8-81E2ED28F179}"/>
              </a:ext>
            </a:extLst>
          </p:cNvPr>
          <p:cNvSpPr>
            <a:spLocks noChangeArrowheads="1"/>
          </p:cNvSpPr>
          <p:nvPr/>
        </p:nvSpPr>
        <p:spPr bwMode="auto">
          <a:xfrm>
            <a:off x="0" y="964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Rectangle 8">
            <a:extLst>
              <a:ext uri="{FF2B5EF4-FFF2-40B4-BE49-F238E27FC236}">
                <a16:creationId xmlns:a16="http://schemas.microsoft.com/office/drawing/2014/main" id="{01B8221D-A081-E84B-A5DD-35A43CBDD82E}"/>
              </a:ext>
            </a:extLst>
          </p:cNvPr>
          <p:cNvSpPr>
            <a:spLocks noChangeArrowheads="1"/>
          </p:cNvSpPr>
          <p:nvPr/>
        </p:nvSpPr>
        <p:spPr bwMode="auto">
          <a:xfrm>
            <a:off x="457200" y="1297805"/>
            <a:ext cx="11549743" cy="51277"/>
          </a:xfrm>
          <a:prstGeom prst="rect">
            <a:avLst/>
          </a:prstGeom>
          <a:solidFill>
            <a:srgbClr val="17BF9E"/>
          </a:solidFill>
          <a:ln>
            <a:noFill/>
          </a:ln>
          <a:effectLst/>
          <a:extLs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w="19050">
                <a:solidFill>
                  <a:srgbClr val="0000FF"/>
                </a:solidFill>
                <a:miter lim="800000"/>
                <a:headEnd/>
                <a:tailEnd/>
              </a14:hiddenLine>
            </a:ext>
            <a:ext uri="{AF507438-7753-43e0-B8FC-AC1667EBCBE1}">
              <a14:hiddenEffect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effectLst>
                  <a:outerShdw blurRad="38100" dist="25400" dir="5400000" algn="ctr" rotWithShape="0">
                    <a:srgbClr val="000000">
                      <a:alpha val="35001"/>
                    </a:srgbClr>
                  </a:outerShdw>
                </a:effectLst>
              </a14:hiddenEffects>
            </a:ext>
          </a:extLst>
        </p:spPr>
        <p:txBody>
          <a:bodyPr rot="0" vert="horz" wrap="square" lIns="91440" tIns="91440" rIns="91440" bIns="91440" anchor="t" anchorCtr="0" upright="1">
            <a:noAutofit/>
          </a:bodyPr>
          <a:lstStyle/>
          <a:p>
            <a:endParaRPr lang="en-US" dirty="0"/>
          </a:p>
        </p:txBody>
      </p:sp>
      <p:sp>
        <p:nvSpPr>
          <p:cNvPr id="10" name="Text Box 5">
            <a:extLst>
              <a:ext uri="{FF2B5EF4-FFF2-40B4-BE49-F238E27FC236}">
                <a16:creationId xmlns:a16="http://schemas.microsoft.com/office/drawing/2014/main" id="{017D2F78-2395-4546-8468-61804D21DCDC}"/>
              </a:ext>
            </a:extLst>
          </p:cNvPr>
          <p:cNvSpPr txBox="1">
            <a:spLocks noChangeArrowheads="1"/>
          </p:cNvSpPr>
          <p:nvPr/>
        </p:nvSpPr>
        <p:spPr bwMode="auto">
          <a:xfrm>
            <a:off x="972625" y="6455762"/>
            <a:ext cx="9389382" cy="294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eaLnBrk="0" fontAlgn="base" hangingPunct="0">
              <a:spcBef>
                <a:spcPct val="0"/>
              </a:spcBef>
              <a:spcAft>
                <a:spcPct val="0"/>
              </a:spcAft>
            </a:pPr>
            <a:r>
              <a:rPr lang="en-US" altLang="en-US" sz="1200" b="1" dirty="0">
                <a:solidFill>
                  <a:srgbClr val="17BF9E"/>
                </a:solidFill>
                <a:latin typeface="Arial" panose="020B0604020202020204" pitchFamily="34" charset="0"/>
                <a:ea typeface="Meiryo" panose="020B0604030504040204" pitchFamily="34" charset="-128"/>
                <a:cs typeface="Times New Roman" panose="02020603050405020304" pitchFamily="18" charset="0"/>
              </a:rPr>
              <a:t>CPBM/TPM Pooled Fund </a:t>
            </a:r>
            <a:r>
              <a:rPr lang="en-US" altLang="en-US" sz="1200" dirty="0">
                <a:solidFill>
                  <a:srgbClr val="17BF9E"/>
                </a:solidFill>
                <a:latin typeface="Arial" panose="020B0604020202020204" pitchFamily="34" charset="0"/>
                <a:ea typeface="Meiryo" panose="020B0604030504040204" pitchFamily="34" charset="-128"/>
                <a:cs typeface="Times New Roman" panose="02020603050405020304" pitchFamily="18" charset="0"/>
              </a:rPr>
              <a:t>Quarterly Meeting September 15, 2022</a:t>
            </a:r>
            <a:endParaRPr lang="en-US" altLang="en-US" sz="1200" dirty="0">
              <a:solidFill>
                <a:srgbClr val="4F81BD"/>
              </a:solidFill>
              <a:latin typeface="Corbel" panose="020B0503020204020204" pitchFamily="34" charset="0"/>
              <a:ea typeface="Meiryo" panose="020B0604030504040204" pitchFamily="34"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1">
            <a:extLst>
              <a:ext uri="{FF2B5EF4-FFF2-40B4-BE49-F238E27FC236}">
                <a16:creationId xmlns:a16="http://schemas.microsoft.com/office/drawing/2014/main" id="{E739F044-0B47-2542-9B4D-3B1F543FE328}"/>
              </a:ext>
            </a:extLst>
          </p:cNvPr>
          <p:cNvSpPr>
            <a:spLocks noChangeArrowheads="1"/>
          </p:cNvSpPr>
          <p:nvPr/>
        </p:nvSpPr>
        <p:spPr bwMode="auto">
          <a:xfrm>
            <a:off x="-382560" y="1785997"/>
            <a:ext cx="34431530" cy="496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dirty="0"/>
          </a:p>
        </p:txBody>
      </p:sp>
      <p:sp>
        <p:nvSpPr>
          <p:cNvPr id="2" name="Title 1">
            <a:extLst>
              <a:ext uri="{FF2B5EF4-FFF2-40B4-BE49-F238E27FC236}">
                <a16:creationId xmlns:a16="http://schemas.microsoft.com/office/drawing/2014/main" id="{8EB90BED-D5C9-E24C-B803-FB5C02DBFE93}"/>
              </a:ext>
            </a:extLst>
          </p:cNvPr>
          <p:cNvSpPr>
            <a:spLocks noGrp="1"/>
          </p:cNvSpPr>
          <p:nvPr>
            <p:ph type="title"/>
          </p:nvPr>
        </p:nvSpPr>
        <p:spPr>
          <a:xfrm>
            <a:off x="838200" y="1783275"/>
            <a:ext cx="10515600" cy="4084552"/>
          </a:xfrm>
        </p:spPr>
        <p:txBody>
          <a:bodyPr>
            <a:normAutofit/>
          </a:bodyPr>
          <a:lstStyle/>
          <a:p>
            <a:r>
              <a:rPr lang="en-US" altLang="en-US" sz="3200" dirty="0">
                <a:solidFill>
                  <a:srgbClr val="17BF9E"/>
                </a:solidFill>
                <a:latin typeface="Arial" panose="020B0604020202020204" pitchFamily="34" charset="0"/>
                <a:ea typeface="Meiryo" panose="020B0604030504040204" pitchFamily="34" charset="-128"/>
                <a:cs typeface="Times New Roman" panose="02020603050405020304" pitchFamily="18" charset="0"/>
              </a:rPr>
              <a:t>The Policy &amp; Rulemaking Coordinating Subcommittee continues to move forward with developing a response to the GHG NPRM.</a:t>
            </a:r>
            <a:br>
              <a:rPr lang="en-US" altLang="en-US" sz="3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br>
              <a:rPr lang="en-US" altLang="en-US" sz="3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r>
              <a:rPr lang="en-US" altLang="en-US" sz="3200" dirty="0">
                <a:solidFill>
                  <a:srgbClr val="17BF9E"/>
                </a:solidFill>
                <a:latin typeface="Arial" panose="020B0604020202020204" pitchFamily="34" charset="0"/>
                <a:ea typeface="Meiryo" panose="020B0604030504040204" pitchFamily="34" charset="-128"/>
                <a:cs typeface="Times New Roman" panose="02020603050405020304" pitchFamily="18" charset="0"/>
              </a:rPr>
              <a:t>It is apparent that there are two divergent perspectives relative to the GHG NPRM among several AASHTO member states. A balanced response to the NPRM will require a strategic approach that addresses the technical aspects of the proposed rule.</a:t>
            </a:r>
          </a:p>
        </p:txBody>
      </p:sp>
      <p:sp>
        <p:nvSpPr>
          <p:cNvPr id="11" name="TextBox 10">
            <a:extLst>
              <a:ext uri="{FF2B5EF4-FFF2-40B4-BE49-F238E27FC236}">
                <a16:creationId xmlns:a16="http://schemas.microsoft.com/office/drawing/2014/main" id="{A3CC1B24-6CCD-884E-917F-67909452B516}"/>
              </a:ext>
            </a:extLst>
          </p:cNvPr>
          <p:cNvSpPr txBox="1"/>
          <p:nvPr/>
        </p:nvSpPr>
        <p:spPr>
          <a:xfrm>
            <a:off x="11347450" y="6086430"/>
            <a:ext cx="301686" cy="369332"/>
          </a:xfrm>
          <a:prstGeom prst="rect">
            <a:avLst/>
          </a:prstGeom>
          <a:noFill/>
        </p:spPr>
        <p:txBody>
          <a:bodyPr wrap="none" rtlCol="0">
            <a:spAutoFit/>
          </a:bodyPr>
          <a:lstStyle/>
          <a:p>
            <a:r>
              <a:rPr lang="en-US" dirty="0"/>
              <a:t>8</a:t>
            </a:r>
          </a:p>
        </p:txBody>
      </p:sp>
    </p:spTree>
    <p:extLst>
      <p:ext uri="{BB962C8B-B14F-4D97-AF65-F5344CB8AC3E}">
        <p14:creationId xmlns:p14="http://schemas.microsoft.com/office/powerpoint/2010/main" val="3075102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B180904-C8B4-8C49-B5D1-3EE0CEFFC718}"/>
              </a:ext>
            </a:extLst>
          </p:cNvPr>
          <p:cNvSpPr>
            <a:spLocks noChangeArrowheads="1"/>
          </p:cNvSpPr>
          <p:nvPr/>
        </p:nvSpPr>
        <p:spPr bwMode="auto">
          <a:xfrm>
            <a:off x="457200" y="490855"/>
            <a:ext cx="707571" cy="707571"/>
          </a:xfrm>
          <a:prstGeom prst="rect">
            <a:avLst/>
          </a:prstGeom>
          <a:solidFill>
            <a:srgbClr val="17BF9E"/>
          </a:solidFill>
          <a:ln>
            <a:noFill/>
          </a:ln>
          <a:effectLst/>
          <a:extLst>
            <a:ext uri="{91240B29-F687-4f45-9708-019B960494DF}">
              <a14:hiddenLine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19050">
                <a:solidFill>
                  <a:srgbClr val="0000FF"/>
                </a:solidFill>
                <a:miter lim="800000"/>
                <a:headEnd/>
                <a:tailEnd/>
              </a14:hiddenLine>
            </a:ext>
            <a:ext uri="{AF507438-7753-43e0-B8FC-AC1667EBCBE1}">
              <a14:hiddenEffects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effectLst>
                  <a:outerShdw blurRad="38100" dist="25400" dir="5400000" algn="ctr" rotWithShape="0">
                    <a:srgbClr val="000000">
                      <a:alpha val="35001"/>
                    </a:srgbClr>
                  </a:outerShdw>
                </a:effectLst>
              </a14:hiddenEffects>
            </a:ext>
          </a:extLst>
        </p:spPr>
        <p:txBody>
          <a:bodyPr rot="0" vert="horz" wrap="square" lIns="91440" tIns="91440" rIns="91440" bIns="91440" anchor="t" anchorCtr="0" upright="1">
            <a:noAutofit/>
          </a:bodyPr>
          <a:lstStyle/>
          <a:p>
            <a:endParaRPr lang="en-US" dirty="0"/>
          </a:p>
        </p:txBody>
      </p:sp>
      <p:sp>
        <p:nvSpPr>
          <p:cNvPr id="5" name="Text Box 5">
            <a:extLst>
              <a:ext uri="{FF2B5EF4-FFF2-40B4-BE49-F238E27FC236}">
                <a16:creationId xmlns:a16="http://schemas.microsoft.com/office/drawing/2014/main" id="{B5DDB454-1174-A341-A286-EABE932BA689}"/>
              </a:ext>
            </a:extLst>
          </p:cNvPr>
          <p:cNvSpPr txBox="1">
            <a:spLocks noChangeArrowheads="1"/>
          </p:cNvSpPr>
          <p:nvPr/>
        </p:nvSpPr>
        <p:spPr bwMode="auto">
          <a:xfrm>
            <a:off x="1347289" y="540544"/>
            <a:ext cx="10659654" cy="657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7" descr="TPM Portal">
            <a:extLst>
              <a:ext uri="{FF2B5EF4-FFF2-40B4-BE49-F238E27FC236}">
                <a16:creationId xmlns:a16="http://schemas.microsoft.com/office/drawing/2014/main" id="{3E785671-7703-B048-890D-853D2F54AF1B}"/>
              </a:ext>
            </a:extLst>
          </p:cNvPr>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559162" y="540544"/>
            <a:ext cx="531045" cy="60660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4">
            <a:extLst>
              <a:ext uri="{FF2B5EF4-FFF2-40B4-BE49-F238E27FC236}">
                <a16:creationId xmlns:a16="http://schemas.microsoft.com/office/drawing/2014/main" id="{E33E0967-DF9F-2040-ACD8-81E2ED28F179}"/>
              </a:ext>
            </a:extLst>
          </p:cNvPr>
          <p:cNvSpPr>
            <a:spLocks noChangeArrowheads="1"/>
          </p:cNvSpPr>
          <p:nvPr/>
        </p:nvSpPr>
        <p:spPr bwMode="auto">
          <a:xfrm>
            <a:off x="0" y="964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Rectangle 8">
            <a:extLst>
              <a:ext uri="{FF2B5EF4-FFF2-40B4-BE49-F238E27FC236}">
                <a16:creationId xmlns:a16="http://schemas.microsoft.com/office/drawing/2014/main" id="{01B8221D-A081-E84B-A5DD-35A43CBDD82E}"/>
              </a:ext>
            </a:extLst>
          </p:cNvPr>
          <p:cNvSpPr>
            <a:spLocks noChangeArrowheads="1"/>
          </p:cNvSpPr>
          <p:nvPr/>
        </p:nvSpPr>
        <p:spPr bwMode="auto">
          <a:xfrm>
            <a:off x="457200" y="1297805"/>
            <a:ext cx="11549743" cy="51277"/>
          </a:xfrm>
          <a:prstGeom prst="rect">
            <a:avLst/>
          </a:prstGeom>
          <a:solidFill>
            <a:srgbClr val="17BF9E"/>
          </a:solidFill>
          <a:ln>
            <a:noFill/>
          </a:ln>
          <a:effectLst/>
          <a:extLst>
            <a:ext uri="{91240B29-F687-4f45-9708-019B960494DF}">
              <a14:hiddenLine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19050">
                <a:solidFill>
                  <a:srgbClr val="0000FF"/>
                </a:solidFill>
                <a:miter lim="800000"/>
                <a:headEnd/>
                <a:tailEnd/>
              </a14:hiddenLine>
            </a:ext>
            <a:ext uri="{AF507438-7753-43e0-B8FC-AC1667EBCBE1}">
              <a14:hiddenEffects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effectLst>
                  <a:outerShdw blurRad="38100" dist="25400" dir="5400000" algn="ctr" rotWithShape="0">
                    <a:srgbClr val="000000">
                      <a:alpha val="35001"/>
                    </a:srgbClr>
                  </a:outerShdw>
                </a:effectLst>
              </a14:hiddenEffects>
            </a:ext>
          </a:extLst>
        </p:spPr>
        <p:txBody>
          <a:bodyPr rot="0" vert="horz" wrap="square" lIns="91440" tIns="91440" rIns="91440" bIns="91440" anchor="t" anchorCtr="0" upright="1">
            <a:noAutofit/>
          </a:bodyPr>
          <a:lstStyle/>
          <a:p>
            <a:endParaRPr lang="en-US" dirty="0"/>
          </a:p>
        </p:txBody>
      </p:sp>
      <p:sp>
        <p:nvSpPr>
          <p:cNvPr id="10" name="Text Box 5">
            <a:extLst>
              <a:ext uri="{FF2B5EF4-FFF2-40B4-BE49-F238E27FC236}">
                <a16:creationId xmlns:a16="http://schemas.microsoft.com/office/drawing/2014/main" id="{017D2F78-2395-4546-8468-61804D21DCDC}"/>
              </a:ext>
            </a:extLst>
          </p:cNvPr>
          <p:cNvSpPr txBox="1">
            <a:spLocks noChangeArrowheads="1"/>
          </p:cNvSpPr>
          <p:nvPr/>
        </p:nvSpPr>
        <p:spPr bwMode="auto">
          <a:xfrm>
            <a:off x="972625" y="6455762"/>
            <a:ext cx="9389382" cy="294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eaLnBrk="0" fontAlgn="base" hangingPunct="0">
              <a:spcBef>
                <a:spcPct val="0"/>
              </a:spcBef>
              <a:spcAft>
                <a:spcPct val="0"/>
              </a:spcAft>
            </a:pPr>
            <a:r>
              <a:rPr lang="en-US" altLang="en-US" sz="1200" b="1" dirty="0">
                <a:solidFill>
                  <a:srgbClr val="17BF9E"/>
                </a:solidFill>
                <a:latin typeface="Arial" panose="020B0604020202020204" pitchFamily="34" charset="0"/>
                <a:ea typeface="Meiryo" panose="020B0604030504040204" pitchFamily="34" charset="-128"/>
                <a:cs typeface="Times New Roman" panose="02020603050405020304" pitchFamily="18" charset="0"/>
              </a:rPr>
              <a:t>CPBM/TPM Pooled Fund </a:t>
            </a:r>
            <a:r>
              <a:rPr lang="en-US" altLang="en-US" sz="1200" dirty="0">
                <a:solidFill>
                  <a:srgbClr val="17BF9E"/>
                </a:solidFill>
                <a:latin typeface="Arial" panose="020B0604020202020204" pitchFamily="34" charset="0"/>
                <a:ea typeface="Meiryo" panose="020B0604030504040204" pitchFamily="34" charset="-128"/>
                <a:cs typeface="Times New Roman" panose="02020603050405020304" pitchFamily="18" charset="0"/>
              </a:rPr>
              <a:t>Quarterly Meeting September 15, 2022</a:t>
            </a:r>
            <a:endParaRPr lang="en-US" altLang="en-US" sz="1200" dirty="0">
              <a:solidFill>
                <a:srgbClr val="4F81BD"/>
              </a:solidFill>
              <a:latin typeface="Corbel" panose="020B0503020204020204" pitchFamily="34" charset="0"/>
              <a:ea typeface="Meiryo" panose="020B0604030504040204" pitchFamily="34"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1">
            <a:extLst>
              <a:ext uri="{FF2B5EF4-FFF2-40B4-BE49-F238E27FC236}">
                <a16:creationId xmlns:a16="http://schemas.microsoft.com/office/drawing/2014/main" id="{E739F044-0B47-2542-9B4D-3B1F543FE328}"/>
              </a:ext>
            </a:extLst>
          </p:cNvPr>
          <p:cNvSpPr>
            <a:spLocks noChangeArrowheads="1"/>
          </p:cNvSpPr>
          <p:nvPr/>
        </p:nvSpPr>
        <p:spPr bwMode="auto">
          <a:xfrm>
            <a:off x="-382560" y="1785997"/>
            <a:ext cx="34431530" cy="496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dirty="0"/>
          </a:p>
        </p:txBody>
      </p:sp>
      <p:sp>
        <p:nvSpPr>
          <p:cNvPr id="2" name="Title 1">
            <a:extLst>
              <a:ext uri="{FF2B5EF4-FFF2-40B4-BE49-F238E27FC236}">
                <a16:creationId xmlns:a16="http://schemas.microsoft.com/office/drawing/2014/main" id="{8EB90BED-D5C9-E24C-B803-FB5C02DBFE93}"/>
              </a:ext>
            </a:extLst>
          </p:cNvPr>
          <p:cNvSpPr>
            <a:spLocks noGrp="1"/>
          </p:cNvSpPr>
          <p:nvPr>
            <p:ph type="title"/>
          </p:nvPr>
        </p:nvSpPr>
        <p:spPr>
          <a:xfrm>
            <a:off x="559162" y="1697744"/>
            <a:ext cx="10767423" cy="4619712"/>
          </a:xfrm>
        </p:spPr>
        <p:txBody>
          <a:bodyPr>
            <a:noAutofit/>
          </a:bodyPr>
          <a:lstStyle/>
          <a:p>
            <a:r>
              <a:rPr lang="en-US" altLang="en-US" sz="2400" dirty="0">
                <a:solidFill>
                  <a:srgbClr val="17BF9E"/>
                </a:solidFill>
                <a:latin typeface="Arial" panose="020B0604020202020204" pitchFamily="34" charset="0"/>
                <a:ea typeface="Meiryo" panose="020B0604030504040204" pitchFamily="34" charset="-128"/>
                <a:cs typeface="Times New Roman" panose="02020603050405020304" pitchFamily="18" charset="0"/>
              </a:rPr>
              <a:t>Overarching Themes</a:t>
            </a:r>
            <a:br>
              <a:rPr lang="en-US" altLang="en-US" sz="24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br>
              <a:rPr lang="en-US" altLang="en-US" sz="24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t>The Overarching Themes continue AASHTO’s long held argument of a Limited Set of Performance Measures.</a:t>
            </a: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t>State DOTs do acknowledge the global and national concern over GHG emissions and recognizes the role of transportation in the generation of these emissions.</a:t>
            </a: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t>State DOTs must balance a large portfolio of performance measures at the national, state, and local levels.</a:t>
            </a: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t>However, program and project decisions are not based upon a single performance measure.</a:t>
            </a: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t>State DOTs have limited ability to affect this measure and our model supports this assertion.</a:t>
            </a: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t>Affecting the measure will require not just the involvement of state DOTs, but many other state and local agencies.</a:t>
            </a:r>
          </a:p>
        </p:txBody>
      </p:sp>
      <p:sp>
        <p:nvSpPr>
          <p:cNvPr id="11" name="TextBox 10">
            <a:extLst>
              <a:ext uri="{FF2B5EF4-FFF2-40B4-BE49-F238E27FC236}">
                <a16:creationId xmlns:a16="http://schemas.microsoft.com/office/drawing/2014/main" id="{A3CC1B24-6CCD-884E-917F-67909452B516}"/>
              </a:ext>
            </a:extLst>
          </p:cNvPr>
          <p:cNvSpPr txBox="1"/>
          <p:nvPr/>
        </p:nvSpPr>
        <p:spPr>
          <a:xfrm>
            <a:off x="11347450" y="6086430"/>
            <a:ext cx="301686" cy="369332"/>
          </a:xfrm>
          <a:prstGeom prst="rect">
            <a:avLst/>
          </a:prstGeom>
          <a:noFill/>
        </p:spPr>
        <p:txBody>
          <a:bodyPr wrap="none" rtlCol="0">
            <a:spAutoFit/>
          </a:bodyPr>
          <a:lstStyle/>
          <a:p>
            <a:r>
              <a:rPr lang="en-US" dirty="0"/>
              <a:t>8</a:t>
            </a:r>
          </a:p>
        </p:txBody>
      </p:sp>
    </p:spTree>
    <p:extLst>
      <p:ext uri="{BB962C8B-B14F-4D97-AF65-F5344CB8AC3E}">
        <p14:creationId xmlns:p14="http://schemas.microsoft.com/office/powerpoint/2010/main" val="363012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B180904-C8B4-8C49-B5D1-3EE0CEFFC718}"/>
              </a:ext>
            </a:extLst>
          </p:cNvPr>
          <p:cNvSpPr>
            <a:spLocks noChangeArrowheads="1"/>
          </p:cNvSpPr>
          <p:nvPr/>
        </p:nvSpPr>
        <p:spPr bwMode="auto">
          <a:xfrm>
            <a:off x="457200" y="490855"/>
            <a:ext cx="707571" cy="707571"/>
          </a:xfrm>
          <a:prstGeom prst="rect">
            <a:avLst/>
          </a:prstGeom>
          <a:solidFill>
            <a:srgbClr val="17BF9E"/>
          </a:solidFill>
          <a:ln>
            <a:noFill/>
          </a:ln>
          <a:effectLst/>
          <a:extLs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w="19050">
                <a:solidFill>
                  <a:srgbClr val="0000FF"/>
                </a:solidFill>
                <a:miter lim="800000"/>
                <a:headEnd/>
                <a:tailEnd/>
              </a14:hiddenLine>
            </a:ext>
            <a:ext uri="{AF507438-7753-43e0-B8FC-AC1667EBCBE1}">
              <a14:hiddenEffect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effectLst>
                  <a:outerShdw blurRad="38100" dist="25400" dir="5400000" algn="ctr" rotWithShape="0">
                    <a:srgbClr val="000000">
                      <a:alpha val="35001"/>
                    </a:srgbClr>
                  </a:outerShdw>
                </a:effectLst>
              </a14:hiddenEffects>
            </a:ext>
          </a:extLst>
        </p:spPr>
        <p:txBody>
          <a:bodyPr rot="0" vert="horz" wrap="square" lIns="91440" tIns="91440" rIns="91440" bIns="91440" anchor="t" anchorCtr="0" upright="1">
            <a:noAutofit/>
          </a:bodyPr>
          <a:lstStyle/>
          <a:p>
            <a:endParaRPr lang="en-US" dirty="0"/>
          </a:p>
        </p:txBody>
      </p:sp>
      <p:sp>
        <p:nvSpPr>
          <p:cNvPr id="5" name="Text Box 5">
            <a:extLst>
              <a:ext uri="{FF2B5EF4-FFF2-40B4-BE49-F238E27FC236}">
                <a16:creationId xmlns:a16="http://schemas.microsoft.com/office/drawing/2014/main" id="{B5DDB454-1174-A341-A286-EABE932BA689}"/>
              </a:ext>
            </a:extLst>
          </p:cNvPr>
          <p:cNvSpPr txBox="1">
            <a:spLocks noChangeArrowheads="1"/>
          </p:cNvSpPr>
          <p:nvPr/>
        </p:nvSpPr>
        <p:spPr bwMode="auto">
          <a:xfrm>
            <a:off x="1347289" y="540544"/>
            <a:ext cx="10659654" cy="657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7" descr="TPM Portal">
            <a:extLst>
              <a:ext uri="{FF2B5EF4-FFF2-40B4-BE49-F238E27FC236}">
                <a16:creationId xmlns:a16="http://schemas.microsoft.com/office/drawing/2014/main" id="{3E785671-7703-B048-890D-853D2F54AF1B}"/>
              </a:ext>
            </a:extLst>
          </p:cNvPr>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559162" y="540544"/>
            <a:ext cx="531045" cy="60660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4">
            <a:extLst>
              <a:ext uri="{FF2B5EF4-FFF2-40B4-BE49-F238E27FC236}">
                <a16:creationId xmlns:a16="http://schemas.microsoft.com/office/drawing/2014/main" id="{E33E0967-DF9F-2040-ACD8-81E2ED28F179}"/>
              </a:ext>
            </a:extLst>
          </p:cNvPr>
          <p:cNvSpPr>
            <a:spLocks noChangeArrowheads="1"/>
          </p:cNvSpPr>
          <p:nvPr/>
        </p:nvSpPr>
        <p:spPr bwMode="auto">
          <a:xfrm>
            <a:off x="0" y="964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Rectangle 8">
            <a:extLst>
              <a:ext uri="{FF2B5EF4-FFF2-40B4-BE49-F238E27FC236}">
                <a16:creationId xmlns:a16="http://schemas.microsoft.com/office/drawing/2014/main" id="{01B8221D-A081-E84B-A5DD-35A43CBDD82E}"/>
              </a:ext>
            </a:extLst>
          </p:cNvPr>
          <p:cNvSpPr>
            <a:spLocks noChangeArrowheads="1"/>
          </p:cNvSpPr>
          <p:nvPr/>
        </p:nvSpPr>
        <p:spPr bwMode="auto">
          <a:xfrm>
            <a:off x="457200" y="1297805"/>
            <a:ext cx="11549743" cy="51277"/>
          </a:xfrm>
          <a:prstGeom prst="rect">
            <a:avLst/>
          </a:prstGeom>
          <a:solidFill>
            <a:srgbClr val="17BF9E"/>
          </a:solidFill>
          <a:ln>
            <a:noFill/>
          </a:ln>
          <a:effectLst/>
          <a:extLs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w="19050">
                <a:solidFill>
                  <a:srgbClr val="0000FF"/>
                </a:solidFill>
                <a:miter lim="800000"/>
                <a:headEnd/>
                <a:tailEnd/>
              </a14:hiddenLine>
            </a:ext>
            <a:ext uri="{AF507438-7753-43e0-B8FC-AC1667EBCBE1}">
              <a14:hiddenEffect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effectLst>
                  <a:outerShdw blurRad="38100" dist="25400" dir="5400000" algn="ctr" rotWithShape="0">
                    <a:srgbClr val="000000">
                      <a:alpha val="35001"/>
                    </a:srgbClr>
                  </a:outerShdw>
                </a:effectLst>
              </a14:hiddenEffects>
            </a:ext>
          </a:extLst>
        </p:spPr>
        <p:txBody>
          <a:bodyPr rot="0" vert="horz" wrap="square" lIns="91440" tIns="91440" rIns="91440" bIns="91440" anchor="t" anchorCtr="0" upright="1">
            <a:noAutofit/>
          </a:bodyPr>
          <a:lstStyle/>
          <a:p>
            <a:endParaRPr lang="en-US" dirty="0"/>
          </a:p>
        </p:txBody>
      </p:sp>
      <p:sp>
        <p:nvSpPr>
          <p:cNvPr id="10" name="Text Box 5">
            <a:extLst>
              <a:ext uri="{FF2B5EF4-FFF2-40B4-BE49-F238E27FC236}">
                <a16:creationId xmlns:a16="http://schemas.microsoft.com/office/drawing/2014/main" id="{017D2F78-2395-4546-8468-61804D21DCDC}"/>
              </a:ext>
            </a:extLst>
          </p:cNvPr>
          <p:cNvSpPr txBox="1">
            <a:spLocks noChangeArrowheads="1"/>
          </p:cNvSpPr>
          <p:nvPr/>
        </p:nvSpPr>
        <p:spPr bwMode="auto">
          <a:xfrm>
            <a:off x="972625" y="6455762"/>
            <a:ext cx="9389382" cy="294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eaLnBrk="0" fontAlgn="base" hangingPunct="0">
              <a:spcBef>
                <a:spcPct val="0"/>
              </a:spcBef>
              <a:spcAft>
                <a:spcPct val="0"/>
              </a:spcAft>
            </a:pPr>
            <a:r>
              <a:rPr lang="en-US" altLang="en-US" sz="1200" b="1" dirty="0">
                <a:solidFill>
                  <a:srgbClr val="17BF9E"/>
                </a:solidFill>
                <a:latin typeface="Arial" panose="020B0604020202020204" pitchFamily="34" charset="0"/>
                <a:ea typeface="Meiryo" panose="020B0604030504040204" pitchFamily="34" charset="-128"/>
                <a:cs typeface="Times New Roman" panose="02020603050405020304" pitchFamily="18" charset="0"/>
              </a:rPr>
              <a:t>CPBM/TPM Pooled Fund </a:t>
            </a:r>
            <a:r>
              <a:rPr lang="en-US" altLang="en-US" sz="1200" dirty="0">
                <a:solidFill>
                  <a:srgbClr val="17BF9E"/>
                </a:solidFill>
                <a:latin typeface="Arial" panose="020B0604020202020204" pitchFamily="34" charset="0"/>
                <a:ea typeface="Meiryo" panose="020B0604030504040204" pitchFamily="34" charset="-128"/>
                <a:cs typeface="Times New Roman" panose="02020603050405020304" pitchFamily="18" charset="0"/>
              </a:rPr>
              <a:t>Quarterly Meeting September 15, 2022</a:t>
            </a:r>
            <a:endParaRPr lang="en-US" altLang="en-US" sz="1200" dirty="0">
              <a:solidFill>
                <a:srgbClr val="4F81BD"/>
              </a:solidFill>
              <a:latin typeface="Corbel" panose="020B0503020204020204" pitchFamily="34" charset="0"/>
              <a:ea typeface="Meiryo" panose="020B0604030504040204" pitchFamily="34"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1">
            <a:extLst>
              <a:ext uri="{FF2B5EF4-FFF2-40B4-BE49-F238E27FC236}">
                <a16:creationId xmlns:a16="http://schemas.microsoft.com/office/drawing/2014/main" id="{E739F044-0B47-2542-9B4D-3B1F543FE328}"/>
              </a:ext>
            </a:extLst>
          </p:cNvPr>
          <p:cNvSpPr>
            <a:spLocks noChangeArrowheads="1"/>
          </p:cNvSpPr>
          <p:nvPr/>
        </p:nvSpPr>
        <p:spPr bwMode="auto">
          <a:xfrm>
            <a:off x="-382560" y="1785997"/>
            <a:ext cx="34431530" cy="496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dirty="0"/>
          </a:p>
        </p:txBody>
      </p:sp>
      <p:sp>
        <p:nvSpPr>
          <p:cNvPr id="2" name="Title 1">
            <a:extLst>
              <a:ext uri="{FF2B5EF4-FFF2-40B4-BE49-F238E27FC236}">
                <a16:creationId xmlns:a16="http://schemas.microsoft.com/office/drawing/2014/main" id="{8EB90BED-D5C9-E24C-B803-FB5C02DBFE93}"/>
              </a:ext>
            </a:extLst>
          </p:cNvPr>
          <p:cNvSpPr>
            <a:spLocks noGrp="1"/>
          </p:cNvSpPr>
          <p:nvPr>
            <p:ph type="title"/>
          </p:nvPr>
        </p:nvSpPr>
        <p:spPr>
          <a:xfrm>
            <a:off x="559162" y="1111700"/>
            <a:ext cx="10767423" cy="5344062"/>
          </a:xfrm>
        </p:spPr>
        <p:txBody>
          <a:bodyPr>
            <a:noAutofit/>
          </a:bodyPr>
          <a:lstStyle/>
          <a:p>
            <a: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t>Principle Comments</a:t>
            </a: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t>1) Establishment Authority – </a:t>
            </a: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t>	Unintended consequences of proposed authority for future performance 	measures.</a:t>
            </a: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t>2) Easy to Measure, Hard to Manage – </a:t>
            </a: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t>	Ability of states to affect the performance metric.</a:t>
            </a: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t>	Authority of state DOTs to implement changes that result in the 	lowering of GHG.</a:t>
            </a: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t>	Assets – Outputs – Outcomes: GHG Emissions is an Outcome 	measure.</a:t>
            </a: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t>3) Implementation Timeframe – </a:t>
            </a: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t>	Use the existing TPM framework and timetable.</a:t>
            </a: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t>	Do not require off cycle establishment of targets.</a:t>
            </a:r>
          </a:p>
        </p:txBody>
      </p:sp>
      <p:sp>
        <p:nvSpPr>
          <p:cNvPr id="11" name="TextBox 10">
            <a:extLst>
              <a:ext uri="{FF2B5EF4-FFF2-40B4-BE49-F238E27FC236}">
                <a16:creationId xmlns:a16="http://schemas.microsoft.com/office/drawing/2014/main" id="{A3CC1B24-6CCD-884E-917F-67909452B516}"/>
              </a:ext>
            </a:extLst>
          </p:cNvPr>
          <p:cNvSpPr txBox="1"/>
          <p:nvPr/>
        </p:nvSpPr>
        <p:spPr>
          <a:xfrm>
            <a:off x="11347450" y="6086430"/>
            <a:ext cx="301686" cy="369332"/>
          </a:xfrm>
          <a:prstGeom prst="rect">
            <a:avLst/>
          </a:prstGeom>
          <a:noFill/>
        </p:spPr>
        <p:txBody>
          <a:bodyPr wrap="none" rtlCol="0">
            <a:spAutoFit/>
          </a:bodyPr>
          <a:lstStyle/>
          <a:p>
            <a:r>
              <a:rPr lang="en-US" dirty="0"/>
              <a:t>8</a:t>
            </a:r>
          </a:p>
        </p:txBody>
      </p:sp>
    </p:spTree>
    <p:extLst>
      <p:ext uri="{BB962C8B-B14F-4D97-AF65-F5344CB8AC3E}">
        <p14:creationId xmlns:p14="http://schemas.microsoft.com/office/powerpoint/2010/main" val="141876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B180904-C8B4-8C49-B5D1-3EE0CEFFC718}"/>
              </a:ext>
            </a:extLst>
          </p:cNvPr>
          <p:cNvSpPr>
            <a:spLocks noChangeArrowheads="1"/>
          </p:cNvSpPr>
          <p:nvPr/>
        </p:nvSpPr>
        <p:spPr bwMode="auto">
          <a:xfrm>
            <a:off x="457200" y="490855"/>
            <a:ext cx="707571" cy="707571"/>
          </a:xfrm>
          <a:prstGeom prst="rect">
            <a:avLst/>
          </a:prstGeom>
          <a:solidFill>
            <a:srgbClr val="17BF9E"/>
          </a:solidFill>
          <a:ln>
            <a:noFill/>
          </a:ln>
          <a:effectLst/>
          <a:extLst>
            <a:ext uri="{91240B29-F687-4f45-9708-019B960494DF}">
              <a14:hiddenLine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19050">
                <a:solidFill>
                  <a:srgbClr val="0000FF"/>
                </a:solidFill>
                <a:miter lim="800000"/>
                <a:headEnd/>
                <a:tailEnd/>
              </a14:hiddenLine>
            </a:ext>
            <a:ext uri="{AF507438-7753-43e0-B8FC-AC1667EBCBE1}">
              <a14:hiddenEffects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effectLst>
                  <a:outerShdw blurRad="38100" dist="25400" dir="5400000" algn="ctr" rotWithShape="0">
                    <a:srgbClr val="000000">
                      <a:alpha val="35001"/>
                    </a:srgbClr>
                  </a:outerShdw>
                </a:effectLst>
              </a14:hiddenEffects>
            </a:ext>
          </a:extLst>
        </p:spPr>
        <p:txBody>
          <a:bodyPr rot="0" vert="horz" wrap="square" lIns="91440" tIns="91440" rIns="91440" bIns="91440" anchor="t" anchorCtr="0" upright="1">
            <a:noAutofit/>
          </a:bodyPr>
          <a:lstStyle/>
          <a:p>
            <a:endParaRPr lang="en-US" dirty="0"/>
          </a:p>
        </p:txBody>
      </p:sp>
      <p:sp>
        <p:nvSpPr>
          <p:cNvPr id="5" name="Text Box 5">
            <a:extLst>
              <a:ext uri="{FF2B5EF4-FFF2-40B4-BE49-F238E27FC236}">
                <a16:creationId xmlns:a16="http://schemas.microsoft.com/office/drawing/2014/main" id="{B5DDB454-1174-A341-A286-EABE932BA689}"/>
              </a:ext>
            </a:extLst>
          </p:cNvPr>
          <p:cNvSpPr txBox="1">
            <a:spLocks noChangeArrowheads="1"/>
          </p:cNvSpPr>
          <p:nvPr/>
        </p:nvSpPr>
        <p:spPr bwMode="auto">
          <a:xfrm>
            <a:off x="1347289" y="540544"/>
            <a:ext cx="10659654" cy="657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7" descr="TPM Portal">
            <a:extLst>
              <a:ext uri="{FF2B5EF4-FFF2-40B4-BE49-F238E27FC236}">
                <a16:creationId xmlns:a16="http://schemas.microsoft.com/office/drawing/2014/main" id="{3E785671-7703-B048-890D-853D2F54AF1B}"/>
              </a:ext>
            </a:extLst>
          </p:cNvPr>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559162" y="540544"/>
            <a:ext cx="531045" cy="60660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4">
            <a:extLst>
              <a:ext uri="{FF2B5EF4-FFF2-40B4-BE49-F238E27FC236}">
                <a16:creationId xmlns:a16="http://schemas.microsoft.com/office/drawing/2014/main" id="{E33E0967-DF9F-2040-ACD8-81E2ED28F179}"/>
              </a:ext>
            </a:extLst>
          </p:cNvPr>
          <p:cNvSpPr>
            <a:spLocks noChangeArrowheads="1"/>
          </p:cNvSpPr>
          <p:nvPr/>
        </p:nvSpPr>
        <p:spPr bwMode="auto">
          <a:xfrm>
            <a:off x="0" y="964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Rectangle 8">
            <a:extLst>
              <a:ext uri="{FF2B5EF4-FFF2-40B4-BE49-F238E27FC236}">
                <a16:creationId xmlns:a16="http://schemas.microsoft.com/office/drawing/2014/main" id="{01B8221D-A081-E84B-A5DD-35A43CBDD82E}"/>
              </a:ext>
            </a:extLst>
          </p:cNvPr>
          <p:cNvSpPr>
            <a:spLocks noChangeArrowheads="1"/>
          </p:cNvSpPr>
          <p:nvPr/>
        </p:nvSpPr>
        <p:spPr bwMode="auto">
          <a:xfrm>
            <a:off x="457200" y="1297805"/>
            <a:ext cx="11549743" cy="51277"/>
          </a:xfrm>
          <a:prstGeom prst="rect">
            <a:avLst/>
          </a:prstGeom>
          <a:solidFill>
            <a:srgbClr val="17BF9E"/>
          </a:solidFill>
          <a:ln>
            <a:noFill/>
          </a:ln>
          <a:effectLst/>
          <a:extLst>
            <a:ext uri="{91240B29-F687-4f45-9708-019B960494DF}">
              <a14:hiddenLine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19050">
                <a:solidFill>
                  <a:srgbClr val="0000FF"/>
                </a:solidFill>
                <a:miter lim="800000"/>
                <a:headEnd/>
                <a:tailEnd/>
              </a14:hiddenLine>
            </a:ext>
            <a:ext uri="{AF507438-7753-43e0-B8FC-AC1667EBCBE1}">
              <a14:hiddenEffects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effectLst>
                  <a:outerShdw blurRad="38100" dist="25400" dir="5400000" algn="ctr" rotWithShape="0">
                    <a:srgbClr val="000000">
                      <a:alpha val="35001"/>
                    </a:srgbClr>
                  </a:outerShdw>
                </a:effectLst>
              </a14:hiddenEffects>
            </a:ext>
          </a:extLst>
        </p:spPr>
        <p:txBody>
          <a:bodyPr rot="0" vert="horz" wrap="square" lIns="91440" tIns="91440" rIns="91440" bIns="91440" anchor="t" anchorCtr="0" upright="1">
            <a:noAutofit/>
          </a:bodyPr>
          <a:lstStyle/>
          <a:p>
            <a:endParaRPr lang="en-US" dirty="0"/>
          </a:p>
        </p:txBody>
      </p:sp>
      <p:sp>
        <p:nvSpPr>
          <p:cNvPr id="10" name="Text Box 5">
            <a:extLst>
              <a:ext uri="{FF2B5EF4-FFF2-40B4-BE49-F238E27FC236}">
                <a16:creationId xmlns:a16="http://schemas.microsoft.com/office/drawing/2014/main" id="{017D2F78-2395-4546-8468-61804D21DCDC}"/>
              </a:ext>
            </a:extLst>
          </p:cNvPr>
          <p:cNvSpPr txBox="1">
            <a:spLocks noChangeArrowheads="1"/>
          </p:cNvSpPr>
          <p:nvPr/>
        </p:nvSpPr>
        <p:spPr bwMode="auto">
          <a:xfrm>
            <a:off x="972625" y="6455762"/>
            <a:ext cx="9389382" cy="294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eaLnBrk="0" fontAlgn="base" hangingPunct="0">
              <a:spcBef>
                <a:spcPct val="0"/>
              </a:spcBef>
              <a:spcAft>
                <a:spcPct val="0"/>
              </a:spcAft>
            </a:pPr>
            <a:r>
              <a:rPr lang="en-US" altLang="en-US" sz="1200" b="1" dirty="0">
                <a:solidFill>
                  <a:srgbClr val="17BF9E"/>
                </a:solidFill>
                <a:latin typeface="Arial" panose="020B0604020202020204" pitchFamily="34" charset="0"/>
                <a:ea typeface="Meiryo" panose="020B0604030504040204" pitchFamily="34" charset="-128"/>
                <a:cs typeface="Times New Roman" panose="02020603050405020304" pitchFamily="18" charset="0"/>
              </a:rPr>
              <a:t>CPBM/TPM Pooled Fund </a:t>
            </a:r>
            <a:r>
              <a:rPr lang="en-US" altLang="en-US" sz="1200" dirty="0">
                <a:solidFill>
                  <a:srgbClr val="17BF9E"/>
                </a:solidFill>
                <a:latin typeface="Arial" panose="020B0604020202020204" pitchFamily="34" charset="0"/>
                <a:ea typeface="Meiryo" panose="020B0604030504040204" pitchFamily="34" charset="-128"/>
                <a:cs typeface="Times New Roman" panose="02020603050405020304" pitchFamily="18" charset="0"/>
              </a:rPr>
              <a:t>Quarterly Meeting September 15, 2022</a:t>
            </a:r>
            <a:endParaRPr lang="en-US" altLang="en-US" sz="1200" dirty="0">
              <a:solidFill>
                <a:srgbClr val="4F81BD"/>
              </a:solidFill>
              <a:latin typeface="Corbel" panose="020B0503020204020204" pitchFamily="34" charset="0"/>
              <a:ea typeface="Meiryo" panose="020B0604030504040204" pitchFamily="34"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1">
            <a:extLst>
              <a:ext uri="{FF2B5EF4-FFF2-40B4-BE49-F238E27FC236}">
                <a16:creationId xmlns:a16="http://schemas.microsoft.com/office/drawing/2014/main" id="{E739F044-0B47-2542-9B4D-3B1F543FE328}"/>
              </a:ext>
            </a:extLst>
          </p:cNvPr>
          <p:cNvSpPr>
            <a:spLocks noChangeArrowheads="1"/>
          </p:cNvSpPr>
          <p:nvPr/>
        </p:nvSpPr>
        <p:spPr bwMode="auto">
          <a:xfrm>
            <a:off x="-382560" y="1785997"/>
            <a:ext cx="34431530" cy="496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dirty="0"/>
          </a:p>
        </p:txBody>
      </p:sp>
      <p:sp>
        <p:nvSpPr>
          <p:cNvPr id="2" name="Title 1">
            <a:extLst>
              <a:ext uri="{FF2B5EF4-FFF2-40B4-BE49-F238E27FC236}">
                <a16:creationId xmlns:a16="http://schemas.microsoft.com/office/drawing/2014/main" id="{8EB90BED-D5C9-E24C-B803-FB5C02DBFE93}"/>
              </a:ext>
            </a:extLst>
          </p:cNvPr>
          <p:cNvSpPr>
            <a:spLocks noGrp="1"/>
          </p:cNvSpPr>
          <p:nvPr>
            <p:ph type="title"/>
          </p:nvPr>
        </p:nvSpPr>
        <p:spPr>
          <a:xfrm>
            <a:off x="559162" y="1111700"/>
            <a:ext cx="10767423" cy="5344062"/>
          </a:xfrm>
        </p:spPr>
        <p:txBody>
          <a:bodyPr>
            <a:noAutofit/>
          </a:bodyPr>
          <a:lstStyle/>
          <a:p>
            <a: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t>Principle Comments</a:t>
            </a: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t>4) Target Setting Requirements – </a:t>
            </a: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t>	Declining Targets vs. Other Performance Measures.</a:t>
            </a: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t>	Establishing Long Term Goal (FHWA medium and long term goals (2030 and 	2050)).</a:t>
            </a: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t>	2021 Base Year</a:t>
            </a: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t>5)Rural versus Urban – </a:t>
            </a: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t>	Rural areas are limited in their ability to implement tactics and strategies.</a:t>
            </a: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t>	Urban areas are growing.</a:t>
            </a: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t>6) Regulatory Impact Analysis – </a:t>
            </a: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t>	Underestimates the cost to agencies.</a:t>
            </a: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t>	Does not include the cost of implementing tactics and strategies.</a:t>
            </a:r>
            <a:br>
              <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rPr>
            </a:br>
            <a:endParaRPr lang="en-US" altLang="en-US" sz="2200" dirty="0">
              <a:solidFill>
                <a:srgbClr val="17BF9E"/>
              </a:solidFill>
              <a:latin typeface="Arial" panose="020B0604020202020204" pitchFamily="34" charset="0"/>
              <a:ea typeface="Meiryo" panose="020B0604030504040204" pitchFamily="34" charset="-128"/>
              <a:cs typeface="Times New Roman" panose="02020603050405020304" pitchFamily="18" charset="0"/>
            </a:endParaRPr>
          </a:p>
        </p:txBody>
      </p:sp>
      <p:sp>
        <p:nvSpPr>
          <p:cNvPr id="11" name="TextBox 10">
            <a:extLst>
              <a:ext uri="{FF2B5EF4-FFF2-40B4-BE49-F238E27FC236}">
                <a16:creationId xmlns:a16="http://schemas.microsoft.com/office/drawing/2014/main" id="{A3CC1B24-6CCD-884E-917F-67909452B516}"/>
              </a:ext>
            </a:extLst>
          </p:cNvPr>
          <p:cNvSpPr txBox="1"/>
          <p:nvPr/>
        </p:nvSpPr>
        <p:spPr>
          <a:xfrm>
            <a:off x="11347450" y="6086430"/>
            <a:ext cx="301686" cy="369332"/>
          </a:xfrm>
          <a:prstGeom prst="rect">
            <a:avLst/>
          </a:prstGeom>
          <a:noFill/>
        </p:spPr>
        <p:txBody>
          <a:bodyPr wrap="none" rtlCol="0">
            <a:spAutoFit/>
          </a:bodyPr>
          <a:lstStyle/>
          <a:p>
            <a:r>
              <a:rPr lang="en-US" dirty="0"/>
              <a:t>8</a:t>
            </a:r>
          </a:p>
        </p:txBody>
      </p:sp>
    </p:spTree>
    <p:extLst>
      <p:ext uri="{BB962C8B-B14F-4D97-AF65-F5344CB8AC3E}">
        <p14:creationId xmlns:p14="http://schemas.microsoft.com/office/powerpoint/2010/main" val="29257957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481</Words>
  <Application>Microsoft Office PowerPoint</Application>
  <PresentationFormat>Widescreen</PresentationFormat>
  <Paragraphs>26</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Corbel</vt:lpstr>
      <vt:lpstr>Office Theme</vt:lpstr>
      <vt:lpstr>Policy and Rulemaking Work Group </vt:lpstr>
      <vt:lpstr>The Policy &amp; Rulemaking Coordinating Subcommittee continues to move forward with developing a response to the GHG NPRM.  It is apparent that there are two divergent perspectives relative to the GHG NPRM among several AASHTO member states. A balanced response to the NPRM will require a strategic approach that addresses the technical aspects of the proposed rule.</vt:lpstr>
      <vt:lpstr>Overarching Themes  The Overarching Themes continue AASHTO’s long held argument of a Limited Set of Performance Measures. State DOTs do acknowledge the global and national concern over GHG emissions and recognizes the role of transportation in the generation of these emissions. State DOTs must balance a large portfolio of performance measures at the national, state, and local levels. However, program and project decisions are not based upon a single performance measure. State DOTs have limited ability to affect this measure and our model supports this assertion. Affecting the measure will require not just the involvement of state DOTs, but many other state and local agencies.</vt:lpstr>
      <vt:lpstr>Principle Comments  1) Establishment Authority –   Unintended consequences of proposed authority for future performance  measures.  2) Easy to Measure, Hard to Manage –   Ability of states to affect the performance metric.  Authority of state DOTs to implement changes that result in the  lowering of GHG.  Assets – Outputs – Outcomes: GHG Emissions is an Outcome  measure.  3) Implementation Timeframe –   Use the existing TPM framework and timetable.  Do not require off cycle establishment of targets.</vt:lpstr>
      <vt:lpstr>Principle Comments  4) Target Setting Requirements –   Declining Targets vs. Other Performance Measures.  Establishing Long Term Goal (FHWA medium and long term goals (2030 and  2050)).  2021 Base Year  5)Rural versus Urban –   Rural areas are limited in their ability to implement tactics and strategies.  Urban areas are growing.  6) Regulatory Impact Analysis –   Underestimates the cost to agencies.  Does not include the cost of implementing tactics and strategies.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and Rulemaking Work Group </dc:title>
  <dc:creator>Paul Degges</dc:creator>
  <cp:lastModifiedBy>Paul Degges</cp:lastModifiedBy>
  <cp:revision>1</cp:revision>
  <dcterms:created xsi:type="dcterms:W3CDTF">2022-09-12T20:22:58Z</dcterms:created>
  <dcterms:modified xsi:type="dcterms:W3CDTF">2022-09-12T20:32:09Z</dcterms:modified>
</cp:coreProperties>
</file>