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7BDFD-8C2E-48D2-F31A-8C694479E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44067-849A-C30D-9D68-78AF91732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B6442-96A0-8810-C3BC-93BBDD35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22596-F7DB-2639-B626-37C69F756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91B2C-C53B-A98D-D342-29EAF9EA2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4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B24D9-317E-F32E-3A35-BB57B386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BDD3B-55BC-E450-C8A6-DFC4FD1AF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4D8A5-0692-61B9-16E8-5E6C20EA4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C2E5-B497-2CEE-E742-A743AEEC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38817-7369-7BBE-04B7-7A9A75B47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5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3EFEE-A640-6507-C98C-334910288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DC975-4DCC-CF31-BA4F-61598343E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A3427-99B4-89FA-5F8B-E4D49E97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7F10D-E728-45A4-CA5D-2E990993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A9FBA-AFFD-67CF-F220-D8A851E3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3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E25E-049B-173F-7CCA-CBD50F939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BE736-6A6C-4AAD-DB17-4A8EC1BB3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6F70-49E1-8321-AB87-BE76D7F0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BDF99-C039-B3F8-6D9A-C4DAE0E7C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337CD-8C80-2C9A-2864-C461E3520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8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D0D00-D748-62AF-6DC0-26CC3DDE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D438C-8AE8-0C7F-41B0-8D600A8BA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D097B-2541-9476-8F30-3295FFE1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33D51-6EAC-EE7F-A12E-FBD1E81A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1CA5A-F506-7E6F-114C-638B7B00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7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107C-DB08-1753-3FD7-4840ADFA0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8BCAA-D5D3-4632-CBED-EAA268B4D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57168-6A56-D174-5A80-D8814A2A1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14CCD-BFE9-2285-42C0-8CBDEDA2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446D01-6443-7A69-AAAF-7D890630F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DC8BB-B64D-7AA6-7970-FDAB4825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2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C483-0E02-49BC-1F98-C0B5A2B8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4B80-3001-1E5A-3877-849577971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CA4314-3B64-E74B-80C4-1CAEBCF78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961C7B-0E5A-E337-9015-DB1084A18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894E00-8ED3-8D8D-86C2-CF07A9418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1CA742-267E-BD50-318E-B20C3DE50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0F5BBB-1418-D64D-990E-4C6AC54E6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77181-B692-C92B-59F2-4C0DE7C4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9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A04AD-ECDE-CAD9-38AA-64AD1DFD8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16441-1028-4146-E3AE-0EEADF41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B5001-BADE-4559-277D-63D4E402D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4DC2C-68F6-10DE-112A-8ED61C03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5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0AB74C-22C5-A8F3-6E58-FB4D046F5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D718C-5198-5982-283C-33DEDE3EA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7E76C-228A-728F-7015-E6519AEE0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E43A-777D-2C7E-6067-1F22215EA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5D965-5FDF-0563-0D09-ACA0358C3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0293C-77D0-AE20-3645-9198B3163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FAFF6-6CE3-7CB1-E483-1BADBD4D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BED0B-3A14-7A3B-48F2-D5C70925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C4B8C-10D5-2F9F-24C8-0457AB1C1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0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2519A-C9F5-DD24-E4FA-C6419B406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A9DF29-C6DB-0638-351B-1CC8D46C6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A7CBF-5B3D-AF8A-2CEE-618A594FB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58E4A-C5C6-A60F-D490-88A0D545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DAC6F-8CD5-D42B-6226-BFFF09B0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44ADE-51E4-EDA2-3A5A-5095BC14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5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81B51-0E33-6EDA-9B48-257BBD8E4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077C1-1DEF-34DB-40B1-96DAD1DEB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4A0F0-3DE9-2826-C153-D04B4FAEA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89BEA-A435-4402-94BD-E94DAFB7ABC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7D128-AAF8-7A57-1592-55197C499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AF1A0-4B6D-1F80-9F90-A57E054D67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4737B-B25A-4D06-A87E-5C75ED56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ortation.gov/priorities/climate-and-sustainability/greenhouse-gas-analysis-resources-and-tools" TargetMode="External"/><Relationship Id="rId2" Type="http://schemas.openxmlformats.org/officeDocument/2006/relationships/hyperlink" Target="https://highways.dot.gov/newsroom/biden-harris-administration-finalizes-greenhouse-gas-emissions-reduction-tool-mov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hwa.dot.gov/environment/ghg_measure/?_gl=1*73em0o*_ga*NzA5MjM3NjI1LjE3MDE0NTA4MTg.*_ga_VW1SFWJKBB*MTcwMTQ1MDgxOC4xLjEuMTcwMTQ1MTE0MC4wLjAuMA" TargetMode="External"/><Relationship Id="rId4" Type="http://schemas.openxmlformats.org/officeDocument/2006/relationships/hyperlink" Target="https://www.fhwa.dot.gov/tpm/rule.cf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wa.dot.gov/tpm/resources/presentations.cfm" TargetMode="External"/><Relationship Id="rId2" Type="http://schemas.openxmlformats.org/officeDocument/2006/relationships/hyperlink" Target="https://gcc02.safelinks.protection.outlook.com/?url=https%3A%2F%2Fwww.federalregister.gov%2Fdocuments%2F2023%2F12%2F07%2F2023-26019%2Fnational-performance-management-measures-assessing-performance-of-the-national-highway-system&amp;data=05%7C01%7Cryan.huff%40nebraska.gov%7Cd4f57a8a3d1d484bd7c908dbf73950ea%7C043207dfe6894bf6902001038f11f0b1%7C0%7C0%7C638375599513949661%7CUnknown%7CTWFpbGZsb3d8eyJWIjoiMC4wLjAwMDAiLCJQIjoiV2luMzIiLCJBTiI6Ik1haWwiLCJXVCI6Mn0%3D%7C3000%7C%7C%7C&amp;sdata=%2FAhaX5CSxxUnPVj249XAMVXOuukSb7AtV%2BAESYccIGQ%3D&amp;reserved=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ulations.gov/docket/FHWA-2021-0004/document" TargetMode="External"/><Relationship Id="rId2" Type="http://schemas.openxmlformats.org/officeDocument/2006/relationships/hyperlink" Target="https://www.regulations.gov/document/FHWA-2021-0004-3983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PMreporting@dot.go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ulations.gov/document/FHWA-2021-0004-3983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ulations.gov/document/FHWA-2021-0004-3983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DCB21-4341-601F-D230-3939AFFC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GHG Links – </a:t>
            </a:r>
            <a:r>
              <a:rPr lang="en-US" sz="2000" dirty="0"/>
              <a:t>updated 12/22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71C12-3245-AD79-0388-11A0AFAE1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spcBef>
                <a:spcPts val="0"/>
              </a:spcBef>
            </a:pPr>
            <a:r>
              <a:rPr lang="en-US" sz="3200" dirty="0">
                <a:effectLst/>
                <a:latin typeface="Calibri" panose="020F0502020204030204" pitchFamily="34" charset="0"/>
              </a:rPr>
              <a:t>List of links to FHWA announcements and information</a:t>
            </a:r>
          </a:p>
          <a:p>
            <a:pPr lvl="1" fontAlgn="ctr">
              <a:spcBef>
                <a:spcPts val="0"/>
              </a:spcBef>
              <a:spcAft>
                <a:spcPts val="2000"/>
              </a:spcAft>
            </a:pPr>
            <a:r>
              <a:rPr lang="en-US" dirty="0">
                <a:effectLst/>
                <a:latin typeface="Calibri" panose="020F0502020204030204" pitchFamily="34" charset="0"/>
                <a:hlinkClick r:id="rId2"/>
              </a:rPr>
              <a:t>https://highways.dot.gov/newsroom/biden-harris-administration-finalizes-greenhouse-gas-emissions-reduction-tool-moves</a:t>
            </a:r>
            <a:endParaRPr lang="en-US" dirty="0">
              <a:effectLst/>
              <a:latin typeface="Calibri" panose="020F0502020204030204" pitchFamily="34" charset="0"/>
            </a:endParaRPr>
          </a:p>
          <a:p>
            <a:pPr lvl="1" fontAlgn="ctr">
              <a:spcBef>
                <a:spcPts val="0"/>
              </a:spcBef>
              <a:spcAft>
                <a:spcPts val="2000"/>
              </a:spcAft>
            </a:pPr>
            <a:r>
              <a:rPr lang="en-US" dirty="0">
                <a:effectLst/>
                <a:latin typeface="Calibri" panose="020F0502020204030204" pitchFamily="34" charset="0"/>
                <a:hlinkClick r:id="rId3"/>
              </a:rPr>
              <a:t>https://www.transportation.gov/priorities/climate-and-sustainability/greenhouse-gas-analysis-resources-and-tools</a:t>
            </a:r>
            <a:endParaRPr lang="en-US" dirty="0">
              <a:effectLst/>
              <a:latin typeface="Calibri" panose="020F0502020204030204" pitchFamily="34" charset="0"/>
            </a:endParaRPr>
          </a:p>
          <a:p>
            <a:pPr lvl="1" fontAlgn="ctr">
              <a:spcBef>
                <a:spcPts val="0"/>
              </a:spcBef>
              <a:spcAft>
                <a:spcPts val="2000"/>
              </a:spcAft>
            </a:pPr>
            <a:r>
              <a:rPr lang="en-US" dirty="0">
                <a:effectLst/>
                <a:latin typeface="Calibri" panose="020F0502020204030204" pitchFamily="34" charset="0"/>
                <a:hlinkClick r:id="rId4"/>
              </a:rPr>
              <a:t>https://www.fhwa.dot.gov/tpm/rule.cfm</a:t>
            </a:r>
            <a:endParaRPr lang="en-US" dirty="0">
              <a:effectLst/>
              <a:latin typeface="Calibri" panose="020F0502020204030204" pitchFamily="34" charset="0"/>
            </a:endParaRPr>
          </a:p>
          <a:p>
            <a:pPr lvl="1" fontAlgn="ctr">
              <a:spcBef>
                <a:spcPts val="0"/>
              </a:spcBef>
              <a:spcAft>
                <a:spcPts val="2000"/>
              </a:spcAft>
            </a:pPr>
            <a:r>
              <a:rPr lang="en-US" dirty="0">
                <a:effectLst/>
                <a:latin typeface="Calibri" panose="020F0502020204030204" pitchFamily="34" charset="0"/>
                <a:hlinkClick r:id="rId5"/>
              </a:rPr>
              <a:t>https://www.fhwa.dot.gov/environment/ghg_measure/?_gl=1*73em0o*_ga*NzA5MjM3NjI1LjE3MDE0NTA4MTg.*_ga_VW1SFWJKBB*MTcwMTQ1MDgxOC4xLjEuMTcwMTQ1MTE0MC4wLjAuMA</a:t>
            </a:r>
            <a:endParaRPr lang="en-US" dirty="0"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08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A5764-91A8-9D9D-9EF8-A5412865B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8ADF4-0C21-C83D-8D17-5B79BABA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final rule amending 23 CFR part 490 establishing a greenhouse gas (GHG) performance measure was published in the federal register 12/7/2024, at </a:t>
            </a:r>
            <a:r>
              <a:rPr lang="en-US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Federal Register :: National Performance Management Measures; Assessing Performance of the National Highway System, Greenhouse Gas Emissions Measure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FHWA Webinar from 12/13/23: </a:t>
            </a:r>
          </a:p>
          <a:p>
            <a:pPr lvl="1"/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https://www.fhwa.dot.gov/tpm/resources/presentations.cfm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b="0" i="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46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470A-F9A6-4911-8234-D6FEAE6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Initial GHG Reporting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D087-AA39-8BC8-4E25-AED3414A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Found here (see the bottom): </a:t>
            </a:r>
            <a:r>
              <a:rPr lang="en-US" dirty="0">
                <a:solidFill>
                  <a:srgbClr val="333333"/>
                </a:solidFill>
                <a:hlinkClick r:id="rId2"/>
              </a:rPr>
              <a:t>https://www.regulations.gov/document/FHWA-2021-0004-39831</a:t>
            </a:r>
            <a:endParaRPr lang="en-US" dirty="0">
              <a:solidFill>
                <a:srgbClr val="333333"/>
              </a:solidFill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</a:rPr>
              <a:t>Or here: </a:t>
            </a:r>
            <a:r>
              <a:rPr lang="en-US" b="0" i="0" dirty="0">
                <a:solidFill>
                  <a:srgbClr val="333333"/>
                </a:solidFill>
                <a:effectLst/>
                <a:hlinkClick r:id="rId3"/>
              </a:rPr>
              <a:t>https://www.regulations.gov/docket/FHWA-2021-0004/document</a:t>
            </a:r>
            <a:endParaRPr lang="en-US" b="0" i="0" dirty="0">
              <a:solidFill>
                <a:srgbClr val="333333"/>
              </a:solidFill>
              <a:effectLst/>
            </a:endParaRPr>
          </a:p>
          <a:p>
            <a:endParaRPr lang="en-US" dirty="0"/>
          </a:p>
          <a:p>
            <a:r>
              <a:rPr lang="en-US" dirty="0"/>
              <a:t>By 2/1/24, this form will need to be emailed to : </a:t>
            </a:r>
            <a:r>
              <a:rPr lang="en-US" dirty="0">
                <a:hlinkClick r:id="rId4"/>
              </a:rPr>
              <a:t>TPMreporting@dot.gov</a:t>
            </a:r>
            <a:endParaRPr lang="en-US" dirty="0"/>
          </a:p>
          <a:p>
            <a:pPr lvl="1"/>
            <a:r>
              <a:rPr lang="en-US" dirty="0"/>
              <a:t>Subject Line: "XX_2024 State Initial GHG Report“ (with the XX being your State’s two-letter abbreviation)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8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FEDE5-5E3E-D994-8F92-A7531899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CO2 Factors for Initial Reporting 2/1/2024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7BE6F-1992-92F4-80F6-A41DDDD32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0" i="0" dirty="0">
                <a:effectLst/>
                <a:latin typeface="Segoe UI" panose="020B0502040204020203" pitchFamily="34" charset="0"/>
              </a:rPr>
              <a:t>Provided by FHWA at the following Link: </a:t>
            </a:r>
          </a:p>
          <a:p>
            <a:pPr lvl="1"/>
            <a:r>
              <a:rPr lang="en-US" sz="3200" b="0" i="0" dirty="0">
                <a:effectLst/>
                <a:latin typeface="Segoe UI" panose="020B0502040204020203" pitchFamily="34" charset="0"/>
                <a:hlinkClick r:id="rId2"/>
              </a:rPr>
              <a:t>https://www.regulations.gov/document/FHWA-2021-0004-39835</a:t>
            </a:r>
            <a:endParaRPr lang="en-US" sz="3200" b="0" i="0" dirty="0">
              <a:effectLst/>
              <a:latin typeface="Segoe UI" panose="020B0502040204020203" pitchFamily="34" charset="0"/>
            </a:endParaRPr>
          </a:p>
          <a:p>
            <a:endParaRPr lang="en-US" sz="3600" dirty="0">
              <a:latin typeface="Segoe UI" panose="020B0502040204020203" pitchFamily="34" charset="0"/>
            </a:endParaRPr>
          </a:p>
          <a:p>
            <a:r>
              <a:rPr lang="en-US" sz="3600" b="0" i="0" dirty="0">
                <a:effectLst/>
                <a:latin typeface="Segoe UI" panose="020B0502040204020203" pitchFamily="34" charset="0"/>
              </a:rPr>
              <a:t>For Gasoline and Gasohol Fuels:</a:t>
            </a:r>
          </a:p>
          <a:p>
            <a:pPr lvl="1"/>
            <a:r>
              <a:rPr lang="en-US" sz="3200" b="0" i="0" dirty="0">
                <a:effectLst/>
                <a:latin typeface="Segoe UI" panose="020B0502040204020203" pitchFamily="34" charset="0"/>
              </a:rPr>
              <a:t>0.00000810 </a:t>
            </a:r>
            <a:r>
              <a:rPr lang="en-US" sz="3200" b="0" i="0" dirty="0" err="1">
                <a:effectLst/>
                <a:latin typeface="Segoe UI" panose="020B0502040204020203" pitchFamily="34" charset="0"/>
              </a:rPr>
              <a:t>mmt</a:t>
            </a:r>
            <a:r>
              <a:rPr lang="en-US" sz="3200" b="0" i="0" dirty="0">
                <a:effectLst/>
                <a:latin typeface="Segoe UI" panose="020B0502040204020203" pitchFamily="34" charset="0"/>
              </a:rPr>
              <a:t>/(1,000gal)</a:t>
            </a:r>
          </a:p>
          <a:p>
            <a:endParaRPr lang="en-US" sz="3600" b="0" i="0" dirty="0">
              <a:effectLst/>
              <a:latin typeface="Segoe UI" panose="020B0502040204020203" pitchFamily="34" charset="0"/>
            </a:endParaRPr>
          </a:p>
          <a:p>
            <a:r>
              <a:rPr lang="en-US" sz="3600" b="0" i="0" dirty="0">
                <a:effectLst/>
                <a:latin typeface="Segoe UI" panose="020B0502040204020203" pitchFamily="34" charset="0"/>
              </a:rPr>
              <a:t>For Special Fuels: </a:t>
            </a:r>
          </a:p>
          <a:p>
            <a:pPr lvl="1"/>
            <a:r>
              <a:rPr lang="en-US" sz="3200" dirty="0">
                <a:latin typeface="Segoe UI" panose="020B0502040204020203" pitchFamily="34" charset="0"/>
              </a:rPr>
              <a:t>0</a:t>
            </a:r>
            <a:r>
              <a:rPr lang="en-US" sz="3200" b="0" i="0" dirty="0">
                <a:effectLst/>
                <a:latin typeface="Segoe UI" panose="020B0502040204020203" pitchFamily="34" charset="0"/>
              </a:rPr>
              <a:t>.00001019 </a:t>
            </a:r>
            <a:r>
              <a:rPr lang="en-US" sz="3200" b="0" i="0" dirty="0" err="1">
                <a:effectLst/>
                <a:latin typeface="Segoe UI" panose="020B0502040204020203" pitchFamily="34" charset="0"/>
              </a:rPr>
              <a:t>mmt</a:t>
            </a:r>
            <a:r>
              <a:rPr lang="en-US" sz="3200" b="0" i="0" dirty="0">
                <a:effectLst/>
                <a:latin typeface="Segoe UI" panose="020B0502040204020203" pitchFamily="34" charset="0"/>
              </a:rPr>
              <a:t>/(1,000gal)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C447C-2AF8-18B5-DF82-363EA919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VMT values for Initial Reporting 2/1/2024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79220-094D-11A6-4FBA-98BE2311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300" dirty="0">
                <a:latin typeface="Segoe UI" panose="020B0502040204020203" pitchFamily="34" charset="0"/>
              </a:rPr>
              <a:t>Provided by FHWA at the following Link:</a:t>
            </a:r>
          </a:p>
          <a:p>
            <a:pPr lvl="1">
              <a:lnSpc>
                <a:spcPct val="80000"/>
              </a:lnSpc>
            </a:pPr>
            <a:r>
              <a:rPr lang="en-US" sz="2900" dirty="0">
                <a:latin typeface="Segoe UI" panose="020B0502040204020203" pitchFamily="34" charset="0"/>
                <a:hlinkClick r:id="rId2"/>
              </a:rPr>
              <a:t>https://www.regulations.gov/document/FHWA-2021-0004-39834</a:t>
            </a:r>
            <a:endParaRPr lang="en-US" sz="2900" dirty="0">
              <a:latin typeface="Segoe UI" panose="020B0502040204020203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en-US" sz="2900" dirty="0">
              <a:latin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endParaRPr lang="en-US" sz="3300" dirty="0">
              <a:latin typeface="Segoe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19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302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Office Theme</vt:lpstr>
      <vt:lpstr>Useful GHG Links – updated 12/22 </vt:lpstr>
      <vt:lpstr>Final Rule</vt:lpstr>
      <vt:lpstr>State Initial GHG Reporting Form</vt:lpstr>
      <vt:lpstr>CO2 Factors for Initial Reporting 2/1/2024</vt:lpstr>
      <vt:lpstr>VMT values for Initial Reporting 2/1/2024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Useful GHG Links </dc:title>
  <dc:creator>Huff, Ryan</dc:creator>
  <cp:lastModifiedBy>Huff, Ryan</cp:lastModifiedBy>
  <cp:revision>11</cp:revision>
  <dcterms:created xsi:type="dcterms:W3CDTF">2023-12-07T15:31:28Z</dcterms:created>
  <dcterms:modified xsi:type="dcterms:W3CDTF">2023-12-22T20:46:04Z</dcterms:modified>
</cp:coreProperties>
</file>